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322" r:id="rId7"/>
    <p:sldId id="318" r:id="rId8"/>
    <p:sldId id="338" r:id="rId9"/>
    <p:sldId id="266" r:id="rId10"/>
    <p:sldId id="323" r:id="rId11"/>
    <p:sldId id="324" r:id="rId12"/>
    <p:sldId id="325" r:id="rId13"/>
    <p:sldId id="270" r:id="rId14"/>
    <p:sldId id="271" r:id="rId15"/>
    <p:sldId id="326" r:id="rId16"/>
    <p:sldId id="327" r:id="rId17"/>
    <p:sldId id="274" r:id="rId18"/>
    <p:sldId id="319" r:id="rId19"/>
    <p:sldId id="276" r:id="rId20"/>
    <p:sldId id="328" r:id="rId21"/>
    <p:sldId id="278" r:id="rId22"/>
    <p:sldId id="320" r:id="rId23"/>
    <p:sldId id="280" r:id="rId24"/>
    <p:sldId id="281" r:id="rId25"/>
    <p:sldId id="282" r:id="rId26"/>
    <p:sldId id="283" r:id="rId27"/>
    <p:sldId id="329" r:id="rId28"/>
    <p:sldId id="330" r:id="rId29"/>
    <p:sldId id="286" r:id="rId30"/>
    <p:sldId id="287" r:id="rId31"/>
    <p:sldId id="288" r:id="rId32"/>
    <p:sldId id="289" r:id="rId33"/>
    <p:sldId id="290" r:id="rId34"/>
    <p:sldId id="331" r:id="rId35"/>
    <p:sldId id="292" r:id="rId36"/>
    <p:sldId id="293" r:id="rId37"/>
    <p:sldId id="294" r:id="rId38"/>
    <p:sldId id="295" r:id="rId39"/>
    <p:sldId id="296" r:id="rId40"/>
    <p:sldId id="297" r:id="rId41"/>
    <p:sldId id="332" r:id="rId42"/>
    <p:sldId id="333" r:id="rId43"/>
    <p:sldId id="300" r:id="rId44"/>
    <p:sldId id="321" r:id="rId45"/>
    <p:sldId id="334" r:id="rId46"/>
    <p:sldId id="304" r:id="rId47"/>
    <p:sldId id="305" r:id="rId48"/>
    <p:sldId id="306" r:id="rId49"/>
    <p:sldId id="335" r:id="rId50"/>
    <p:sldId id="308" r:id="rId51"/>
    <p:sldId id="309" r:id="rId52"/>
    <p:sldId id="336" r:id="rId53"/>
    <p:sldId id="337" r:id="rId54"/>
    <p:sldId id="312" r:id="rId55"/>
    <p:sldId id="313" r:id="rId56"/>
    <p:sldId id="314" r:id="rId57"/>
    <p:sldId id="315" r:id="rId58"/>
    <p:sldId id="316" r:id="rId59"/>
    <p:sldId id="317" r:id="rId6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en-TR" smtClean="0"/>
              <a:t>12.09.2021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411777" y="2890391"/>
            <a:ext cx="6166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ÖNCESİ BAKIM, GEBELİK VE DOĞUM SONU BAKIM</a:t>
            </a:r>
            <a:endParaRPr lang="en-TR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22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494010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65044" y="2334353"/>
            <a:ext cx="7265895" cy="29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3200" b="1" dirty="0"/>
              <a:t>Bulantı </a:t>
            </a:r>
            <a:r>
              <a:rPr lang="fr-FR" sz="3200" b="1" dirty="0" err="1"/>
              <a:t>ve</a:t>
            </a:r>
            <a:r>
              <a:rPr lang="fr-FR" sz="3200" b="1" dirty="0"/>
              <a:t> </a:t>
            </a:r>
            <a:r>
              <a:rPr lang="fr-FR" sz="3200" b="1" dirty="0" err="1"/>
              <a:t>Kusma</a:t>
            </a:r>
            <a:endParaRPr lang="tr-TR" sz="3200" b="1" dirty="0"/>
          </a:p>
          <a:p>
            <a:pPr algn="just">
              <a:lnSpc>
                <a:spcPct val="90000"/>
              </a:lnSpc>
            </a:pPr>
            <a:r>
              <a:rPr lang="fr-FR" sz="2800" dirty="0" err="1"/>
              <a:t>Gebeliklerin</a:t>
            </a:r>
            <a:r>
              <a:rPr lang="fr-FR" sz="2800" dirty="0"/>
              <a:t> %50’sinde 2.-12. </a:t>
            </a:r>
            <a:r>
              <a:rPr lang="fr-FR" sz="2800" dirty="0" err="1"/>
              <a:t>haftalar</a:t>
            </a:r>
            <a:r>
              <a:rPr lang="fr-FR" sz="2800" dirty="0"/>
              <a:t> </a:t>
            </a:r>
            <a:r>
              <a:rPr lang="fr-FR" sz="2800" dirty="0" err="1"/>
              <a:t>arasında</a:t>
            </a:r>
            <a:r>
              <a:rPr lang="fr-FR" sz="2800" dirty="0"/>
              <a:t> </a:t>
            </a:r>
            <a:r>
              <a:rPr lang="fr-FR" sz="2800" dirty="0" err="1"/>
              <a:t>görülür</a:t>
            </a:r>
            <a:r>
              <a:rPr lang="fr-FR" sz="2800" dirty="0"/>
              <a:t>. </a:t>
            </a:r>
            <a:r>
              <a:rPr lang="fr-FR" sz="2800" dirty="0" err="1"/>
              <a:t>Çoğunlukla</a:t>
            </a:r>
            <a:r>
              <a:rPr lang="fr-FR" sz="2800" dirty="0"/>
              <a:t> </a:t>
            </a:r>
            <a:r>
              <a:rPr lang="fr-FR" sz="2800" dirty="0" err="1"/>
              <a:t>sabahları</a:t>
            </a:r>
            <a:r>
              <a:rPr lang="fr-FR" sz="2800" dirty="0"/>
              <a:t> </a:t>
            </a:r>
            <a:r>
              <a:rPr lang="fr-FR" sz="2800" dirty="0" err="1"/>
              <a:t>daha</a:t>
            </a:r>
            <a:r>
              <a:rPr lang="fr-FR" sz="2800" dirty="0"/>
              <a:t> </a:t>
            </a:r>
            <a:r>
              <a:rPr lang="fr-FR" sz="2800" dirty="0" err="1"/>
              <a:t>şiddetlidir</a:t>
            </a:r>
            <a:r>
              <a:rPr lang="fr-FR" sz="2800" dirty="0"/>
              <a:t> </a:t>
            </a:r>
            <a:r>
              <a:rPr lang="fr-FR" sz="2800" dirty="0" err="1"/>
              <a:t>ve</a:t>
            </a:r>
            <a:r>
              <a:rPr lang="fr-FR" sz="2800" dirty="0"/>
              <a:t> </a:t>
            </a:r>
            <a:r>
              <a:rPr lang="fr-FR" sz="2800" dirty="0" err="1"/>
              <a:t>yemek</a:t>
            </a:r>
            <a:r>
              <a:rPr lang="fr-FR" sz="2800" dirty="0"/>
              <a:t> </a:t>
            </a:r>
            <a:r>
              <a:rPr lang="fr-FR" sz="2800" dirty="0" err="1"/>
              <a:t>kokuları</a:t>
            </a:r>
            <a:r>
              <a:rPr lang="fr-FR" sz="2800" dirty="0"/>
              <a:t> </a:t>
            </a:r>
            <a:r>
              <a:rPr lang="fr-FR" sz="2800" dirty="0" err="1"/>
              <a:t>ve</a:t>
            </a:r>
            <a:r>
              <a:rPr lang="fr-FR" sz="2800" dirty="0"/>
              <a:t> </a:t>
            </a:r>
            <a:r>
              <a:rPr lang="fr-FR" sz="2800" dirty="0" err="1"/>
              <a:t>diğer</a:t>
            </a:r>
            <a:r>
              <a:rPr lang="fr-FR" sz="2800" dirty="0"/>
              <a:t> </a:t>
            </a:r>
            <a:r>
              <a:rPr lang="fr-FR" sz="2800" dirty="0" err="1"/>
              <a:t>kokular</a:t>
            </a:r>
            <a:r>
              <a:rPr lang="fr-FR" sz="2800" dirty="0"/>
              <a:t> bu </a:t>
            </a:r>
            <a:r>
              <a:rPr lang="fr-FR" sz="2800" dirty="0" err="1"/>
              <a:t>şikayeti</a:t>
            </a:r>
            <a:r>
              <a:rPr lang="fr-FR" sz="2800" dirty="0"/>
              <a:t> </a:t>
            </a:r>
            <a:r>
              <a:rPr lang="fr-FR" sz="2800" dirty="0" err="1"/>
              <a:t>şiddetlendirir</a:t>
            </a:r>
            <a:r>
              <a:rPr lang="fr-FR" sz="2800" dirty="0"/>
              <a:t>.</a:t>
            </a:r>
          </a:p>
          <a:p>
            <a:pPr lvl="0" algn="just">
              <a:lnSpc>
                <a:spcPct val="90000"/>
              </a:lnSpc>
            </a:pPr>
            <a:endParaRPr lang="tr-TR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964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22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03128" y="2624830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3982918" y="1317776"/>
            <a:ext cx="7265895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fr-FR" sz="2800" b="1" dirty="0"/>
              <a:t>Bulantı </a:t>
            </a:r>
            <a:r>
              <a:rPr lang="fr-FR" sz="2800" b="1" dirty="0" err="1"/>
              <a:t>ve</a:t>
            </a:r>
            <a:r>
              <a:rPr lang="fr-FR" sz="2800" b="1" dirty="0"/>
              <a:t> </a:t>
            </a:r>
            <a:r>
              <a:rPr lang="fr-FR" sz="2800" b="1" dirty="0" err="1"/>
              <a:t>Kusma</a:t>
            </a:r>
            <a:endParaRPr lang="tr-TR" sz="2800" b="1" dirty="0"/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tr-TR" sz="2400" dirty="0"/>
              <a:t>Gebelere;</a:t>
            </a:r>
          </a:p>
          <a:p>
            <a:pPr marL="356235" lvl="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/>
              <a:t>Sık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az</a:t>
            </a:r>
            <a:r>
              <a:rPr lang="fr-FR" sz="2400" dirty="0"/>
              <a:t> </a:t>
            </a:r>
            <a:r>
              <a:rPr lang="fr-FR" sz="2400" dirty="0" err="1"/>
              <a:t>yemeleri</a:t>
            </a:r>
            <a:r>
              <a:rPr lang="fr-FR" sz="2400" dirty="0"/>
              <a:t> (6-8 </a:t>
            </a:r>
            <a:r>
              <a:rPr lang="fr-FR" sz="2400" dirty="0" err="1"/>
              <a:t>öğün</a:t>
            </a:r>
            <a:r>
              <a:rPr lang="fr-FR" sz="2400" dirty="0"/>
              <a:t>),</a:t>
            </a:r>
          </a:p>
          <a:p>
            <a:pPr marL="356235" lvl="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/>
              <a:t>Yağlı</a:t>
            </a:r>
            <a:r>
              <a:rPr lang="fr-FR" sz="2400" dirty="0"/>
              <a:t>, </a:t>
            </a:r>
            <a:r>
              <a:rPr lang="fr-FR" sz="2400" dirty="0" err="1"/>
              <a:t>acılı</a:t>
            </a:r>
            <a:r>
              <a:rPr lang="fr-FR" sz="2400" dirty="0"/>
              <a:t>, </a:t>
            </a:r>
            <a:r>
              <a:rPr lang="fr-FR" sz="2400" dirty="0" err="1"/>
              <a:t>baharatlı</a:t>
            </a:r>
            <a:r>
              <a:rPr lang="fr-FR" sz="2400" dirty="0"/>
              <a:t> </a:t>
            </a:r>
            <a:r>
              <a:rPr lang="fr-FR" sz="2400" dirty="0" err="1"/>
              <a:t>yiyeceklerden</a:t>
            </a:r>
            <a:r>
              <a:rPr lang="fr-FR" sz="2400" dirty="0"/>
              <a:t>  </a:t>
            </a:r>
            <a:r>
              <a:rPr lang="fr-FR" sz="2400" dirty="0" err="1"/>
              <a:t>kaçınmaları</a:t>
            </a:r>
            <a:r>
              <a:rPr lang="fr-FR" sz="2400" dirty="0"/>
              <a:t>,</a:t>
            </a:r>
          </a:p>
          <a:p>
            <a:pPr marL="356235" lvl="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/>
              <a:t>Tuzlu</a:t>
            </a:r>
            <a:r>
              <a:rPr lang="fr-FR" sz="2400" dirty="0"/>
              <a:t> </a:t>
            </a:r>
            <a:r>
              <a:rPr lang="fr-FR" sz="2400" dirty="0" err="1"/>
              <a:t>kraker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tahıllı</a:t>
            </a:r>
            <a:r>
              <a:rPr lang="fr-FR" sz="2400" dirty="0"/>
              <a:t> </a:t>
            </a:r>
            <a:r>
              <a:rPr lang="fr-FR" sz="2400" dirty="0" err="1"/>
              <a:t>gıdalar</a:t>
            </a:r>
            <a:r>
              <a:rPr lang="fr-FR" sz="2400" dirty="0"/>
              <a:t> </a:t>
            </a:r>
            <a:r>
              <a:rPr lang="fr-FR" sz="2400" dirty="0" err="1"/>
              <a:t>tüketmeleri</a:t>
            </a:r>
            <a:endParaRPr lang="fr-FR" sz="2400" dirty="0"/>
          </a:p>
          <a:p>
            <a:pPr marL="356235" lvl="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/>
              <a:t>Günlük</a:t>
            </a:r>
            <a:r>
              <a:rPr lang="fr-FR" sz="2400" dirty="0"/>
              <a:t> </a:t>
            </a:r>
            <a:r>
              <a:rPr lang="fr-FR" sz="2400" dirty="0" err="1"/>
              <a:t>beslenmeye</a:t>
            </a:r>
            <a:r>
              <a:rPr lang="fr-FR" sz="2400" dirty="0"/>
              <a:t> B6 </a:t>
            </a:r>
            <a:r>
              <a:rPr lang="fr-FR" sz="2400" dirty="0" err="1"/>
              <a:t>vitamininden</a:t>
            </a:r>
            <a:r>
              <a:rPr lang="fr-FR" sz="2400" dirty="0"/>
              <a:t> </a:t>
            </a:r>
            <a:r>
              <a:rPr lang="fr-FR" sz="2400" dirty="0" err="1"/>
              <a:t>zengin</a:t>
            </a:r>
            <a:r>
              <a:rPr lang="fr-FR" sz="2400" dirty="0"/>
              <a:t> </a:t>
            </a:r>
            <a:r>
              <a:rPr lang="fr-FR" sz="2400" dirty="0" err="1"/>
              <a:t>gıdalar</a:t>
            </a:r>
            <a:r>
              <a:rPr lang="fr-FR" sz="2400" dirty="0"/>
              <a:t> </a:t>
            </a:r>
            <a:r>
              <a:rPr lang="fr-FR" sz="2400" dirty="0" err="1"/>
              <a:t>eklemeleri</a:t>
            </a:r>
            <a:r>
              <a:rPr lang="fr-FR" sz="2400" dirty="0"/>
              <a:t> (</a:t>
            </a:r>
            <a:r>
              <a:rPr lang="fr-FR" sz="2400" dirty="0" err="1"/>
              <a:t>muz</a:t>
            </a:r>
            <a:r>
              <a:rPr lang="fr-FR" sz="2400" dirty="0"/>
              <a:t>, </a:t>
            </a:r>
            <a:r>
              <a:rPr lang="fr-FR" sz="2400" dirty="0" err="1"/>
              <a:t>tavuk</a:t>
            </a:r>
            <a:r>
              <a:rPr lang="fr-FR" sz="2400" dirty="0"/>
              <a:t>, </a:t>
            </a:r>
            <a:r>
              <a:rPr lang="fr-FR" sz="2400" dirty="0" err="1"/>
              <a:t>meyve</a:t>
            </a:r>
            <a:r>
              <a:rPr lang="fr-FR" sz="2400" dirty="0"/>
              <a:t> </a:t>
            </a:r>
            <a:r>
              <a:rPr lang="fr-FR" sz="2400" dirty="0" err="1"/>
              <a:t>suyu</a:t>
            </a:r>
            <a:r>
              <a:rPr lang="fr-FR" sz="2400" dirty="0"/>
              <a:t>,  </a:t>
            </a:r>
            <a:r>
              <a:rPr lang="fr-FR" sz="2400" dirty="0" err="1"/>
              <a:t>ıspanak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süt,yumurta</a:t>
            </a:r>
            <a:r>
              <a:rPr lang="fr-FR" sz="2400" dirty="0"/>
              <a:t> </a:t>
            </a:r>
            <a:r>
              <a:rPr lang="fr-FR" sz="2400" dirty="0" err="1"/>
              <a:t>vb</a:t>
            </a:r>
            <a:r>
              <a:rPr lang="fr-FR" sz="2400" dirty="0"/>
              <a:t>.)</a:t>
            </a:r>
          </a:p>
          <a:p>
            <a:pPr marL="356235" lvl="0" indent="-342900">
              <a:spcBef>
                <a:spcPts val="4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/>
              <a:t>Karbonatlı</a:t>
            </a:r>
            <a:r>
              <a:rPr lang="fr-FR" sz="2400" dirty="0"/>
              <a:t> </a:t>
            </a:r>
            <a:r>
              <a:rPr lang="fr-FR" sz="2400" dirty="0" err="1"/>
              <a:t>içecekler</a:t>
            </a:r>
            <a:r>
              <a:rPr lang="fr-FR" sz="2400" dirty="0"/>
              <a:t> (</a:t>
            </a:r>
            <a:r>
              <a:rPr lang="fr-FR" sz="2400" dirty="0" err="1"/>
              <a:t>maden</a:t>
            </a:r>
            <a:r>
              <a:rPr lang="fr-FR" sz="2400" dirty="0"/>
              <a:t> </a:t>
            </a:r>
            <a:r>
              <a:rPr lang="fr-FR" sz="2400" dirty="0" err="1"/>
              <a:t>suyu,gazoz</a:t>
            </a:r>
            <a:r>
              <a:rPr lang="fr-FR" sz="2400" dirty="0"/>
              <a:t>)</a:t>
            </a:r>
            <a:r>
              <a:rPr lang="tr-TR" sz="2400" dirty="0"/>
              <a:t> </a:t>
            </a:r>
            <a:r>
              <a:rPr lang="fr-FR" sz="2400" dirty="0" err="1"/>
              <a:t>içmeleri</a:t>
            </a:r>
            <a:r>
              <a:rPr lang="fr-FR" sz="2400" dirty="0"/>
              <a:t>   </a:t>
            </a:r>
            <a:r>
              <a:rPr lang="fr-FR" sz="2400" dirty="0" err="1"/>
              <a:t>önerilebilir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64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8" y="-24622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37658" y="2397949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69289" y="2484949"/>
            <a:ext cx="580856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 err="1"/>
              <a:t>Sık</a:t>
            </a:r>
            <a:r>
              <a:rPr lang="fr-FR" sz="2800" b="1" dirty="0"/>
              <a:t> </a:t>
            </a:r>
            <a:r>
              <a:rPr lang="fr-FR" sz="2800" b="1" dirty="0" err="1"/>
              <a:t>İdrara</a:t>
            </a:r>
            <a:r>
              <a:rPr lang="fr-FR" sz="2800" b="1" dirty="0"/>
              <a:t> </a:t>
            </a:r>
            <a:r>
              <a:rPr lang="fr-FR" sz="2800" b="1" dirty="0" err="1"/>
              <a:t>Çıkma</a:t>
            </a:r>
            <a:endParaRPr lang="fr-FR" sz="2800" b="1" dirty="0"/>
          </a:p>
          <a:p>
            <a:pPr lvl="0" algn="just">
              <a:lnSpc>
                <a:spcPct val="90000"/>
              </a:lnSpc>
            </a:pPr>
            <a:endParaRPr lang="tr-TR" sz="2800" b="1" dirty="0"/>
          </a:p>
          <a:p>
            <a:pPr marL="342900" lvl="0" indent="-34290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 err="1"/>
              <a:t>Gebeliğin</a:t>
            </a:r>
            <a:r>
              <a:rPr lang="fr-FR" sz="2400" dirty="0"/>
              <a:t> </a:t>
            </a:r>
            <a:r>
              <a:rPr lang="fr-FR" sz="2400" dirty="0" err="1"/>
              <a:t>ileri</a:t>
            </a:r>
            <a:r>
              <a:rPr lang="fr-FR" sz="2400" dirty="0"/>
              <a:t> </a:t>
            </a:r>
            <a:r>
              <a:rPr lang="fr-FR" sz="2400" dirty="0" err="1"/>
              <a:t>haftalarında</a:t>
            </a:r>
            <a:r>
              <a:rPr lang="fr-FR" sz="2400" dirty="0"/>
              <a:t> </a:t>
            </a:r>
            <a:r>
              <a:rPr lang="fr-FR" sz="2400" dirty="0" err="1"/>
              <a:t>sık</a:t>
            </a:r>
            <a:r>
              <a:rPr lang="fr-FR" sz="2400" dirty="0"/>
              <a:t> </a:t>
            </a:r>
            <a:r>
              <a:rPr lang="fr-FR" sz="2400" dirty="0" err="1"/>
              <a:t>idrara</a:t>
            </a:r>
            <a:r>
              <a:rPr lang="fr-FR" sz="2400" dirty="0"/>
              <a:t> </a:t>
            </a:r>
            <a:r>
              <a:rPr lang="tr-TR" sz="2400" dirty="0"/>
              <a:t>çıkma</a:t>
            </a:r>
            <a:r>
              <a:rPr lang="fr-FR" sz="2400" dirty="0"/>
              <a:t> </a:t>
            </a:r>
            <a:r>
              <a:rPr lang="fr-FR" sz="2400" dirty="0" err="1"/>
              <a:t>şikayeti</a:t>
            </a:r>
            <a:r>
              <a:rPr lang="tr-TR" sz="2400" dirty="0"/>
              <a:t> </a:t>
            </a:r>
            <a:r>
              <a:rPr lang="fr-FR" sz="2400" dirty="0"/>
              <a:t>art</a:t>
            </a:r>
            <a:r>
              <a:rPr lang="tr-TR" sz="2400" dirty="0"/>
              <a:t>a</a:t>
            </a:r>
            <a:r>
              <a:rPr lang="fr-FR" sz="2400" dirty="0"/>
              <a:t>r. 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000" dirty="0"/>
          </a:p>
          <a:p>
            <a:pPr lvl="0" algn="just">
              <a:lnSpc>
                <a:spcPct val="90000"/>
              </a:lnSpc>
            </a:pPr>
            <a:endParaRPr lang="tr-TR" sz="2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109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12274" y="2674947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3" y="1859340"/>
            <a:ext cx="72658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Baş </a:t>
            </a:r>
            <a:r>
              <a:rPr lang="fr-FR" sz="2800" b="1" dirty="0" err="1"/>
              <a:t>Dönmesi</a:t>
            </a:r>
            <a:br>
              <a:rPr lang="fr-FR" sz="2800" b="1" dirty="0">
                <a:latin typeface="+mj-lt"/>
                <a:ea typeface="Times New Roman"/>
                <a:cs typeface="Times New Roman"/>
                <a:sym typeface="Times New Roman"/>
              </a:rPr>
            </a:br>
            <a:endParaRPr lang="tr-TR" sz="28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285750" lvl="0" indent="-28575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Gebeler </a:t>
            </a:r>
            <a:r>
              <a:rPr lang="fr-FR" sz="2400" dirty="0" err="1"/>
              <a:t>daha</a:t>
            </a:r>
            <a:r>
              <a:rPr lang="fr-FR" sz="2400" dirty="0"/>
              <a:t> </a:t>
            </a:r>
            <a:r>
              <a:rPr lang="fr-FR" sz="2400" dirty="0" err="1"/>
              <a:t>fazla</a:t>
            </a:r>
            <a:r>
              <a:rPr lang="fr-FR" sz="2400" dirty="0"/>
              <a:t> </a:t>
            </a:r>
            <a:r>
              <a:rPr lang="fr-FR" sz="2400" dirty="0" err="1"/>
              <a:t>kanın</a:t>
            </a:r>
            <a:r>
              <a:rPr lang="fr-FR" sz="2400" dirty="0"/>
              <a:t> </a:t>
            </a:r>
            <a:r>
              <a:rPr lang="fr-FR" sz="2400" dirty="0" err="1"/>
              <a:t>bacaklara</a:t>
            </a:r>
            <a:r>
              <a:rPr lang="fr-FR" sz="2400" dirty="0"/>
              <a:t> </a:t>
            </a:r>
            <a:r>
              <a:rPr lang="fr-FR" sz="2400" dirty="0" err="1"/>
              <a:t>gitmesi</a:t>
            </a:r>
            <a:r>
              <a:rPr lang="fr-FR" sz="2400" dirty="0"/>
              <a:t> </a:t>
            </a:r>
            <a:r>
              <a:rPr lang="fr-FR" sz="2400" dirty="0" err="1"/>
              <a:t>nedeniyle</a:t>
            </a:r>
            <a:r>
              <a:rPr lang="fr-FR" sz="2400" dirty="0"/>
              <a:t> </a:t>
            </a:r>
            <a:r>
              <a:rPr lang="fr-FR" sz="2400" dirty="0" err="1"/>
              <a:t>baş</a:t>
            </a:r>
            <a:r>
              <a:rPr lang="fr-FR" sz="2400" dirty="0"/>
              <a:t> </a:t>
            </a:r>
            <a:r>
              <a:rPr lang="fr-FR" sz="2400" dirty="0" err="1"/>
              <a:t>dönmesi</a:t>
            </a:r>
            <a:r>
              <a:rPr lang="fr-FR" sz="2400" dirty="0"/>
              <a:t>, </a:t>
            </a:r>
            <a:r>
              <a:rPr lang="fr-FR" sz="2400" dirty="0" err="1"/>
              <a:t>sersemlik</a:t>
            </a:r>
            <a:r>
              <a:rPr lang="fr-FR" sz="2400" dirty="0"/>
              <a:t>, </a:t>
            </a:r>
            <a:r>
              <a:rPr lang="fr-FR" sz="2400" dirty="0" err="1"/>
              <a:t>hatta</a:t>
            </a:r>
            <a:r>
              <a:rPr lang="fr-FR" sz="2400" dirty="0"/>
              <a:t> </a:t>
            </a:r>
            <a:r>
              <a:rPr lang="fr-FR" sz="2400" dirty="0" err="1"/>
              <a:t>baygınlık</a:t>
            </a:r>
            <a:r>
              <a:rPr lang="fr-FR" sz="2400" dirty="0"/>
              <a:t> </a:t>
            </a:r>
            <a:r>
              <a:rPr lang="fr-FR" sz="2400" dirty="0" err="1"/>
              <a:t>hissi</a:t>
            </a:r>
            <a:r>
              <a:rPr lang="fr-FR" sz="2400" dirty="0"/>
              <a:t> ile </a:t>
            </a:r>
            <a:r>
              <a:rPr lang="fr-FR" sz="2400" dirty="0" err="1"/>
              <a:t>gebeliğin</a:t>
            </a:r>
            <a:r>
              <a:rPr lang="fr-FR" sz="2400" dirty="0"/>
              <a:t> </a:t>
            </a:r>
            <a:r>
              <a:rPr lang="fr-FR" sz="2400" dirty="0" err="1"/>
              <a:t>herhangi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döneminde</a:t>
            </a:r>
            <a:r>
              <a:rPr lang="fr-FR" sz="2400" dirty="0"/>
              <a:t> </a:t>
            </a:r>
            <a:r>
              <a:rPr lang="fr-FR" sz="2400" dirty="0" err="1"/>
              <a:t>karşılaşabilirler</a:t>
            </a:r>
            <a:r>
              <a:rPr lang="fr-FR" sz="2400" dirty="0"/>
              <a:t>. </a:t>
            </a:r>
          </a:p>
          <a:p>
            <a:pPr marL="285750" lvl="0" indent="-2857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Bu </a:t>
            </a:r>
            <a:r>
              <a:rPr lang="fr-FR" sz="2400" dirty="0" err="1"/>
              <a:t>yakınmayı</a:t>
            </a:r>
            <a:r>
              <a:rPr lang="fr-FR" sz="2400" dirty="0"/>
              <a:t> </a:t>
            </a:r>
            <a:r>
              <a:rPr lang="fr-FR" sz="2400" dirty="0" err="1"/>
              <a:t>önlemek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gebeler</a:t>
            </a:r>
            <a:r>
              <a:rPr lang="fr-FR" sz="2400" dirty="0"/>
              <a:t> sol </a:t>
            </a:r>
            <a:r>
              <a:rPr lang="fr-FR" sz="2400" dirty="0" err="1"/>
              <a:t>taraflarına</a:t>
            </a:r>
            <a:r>
              <a:rPr lang="fr-FR" sz="2400" dirty="0"/>
              <a:t> </a:t>
            </a:r>
            <a:r>
              <a:rPr lang="fr-FR" sz="2400" dirty="0" err="1"/>
              <a:t>yatmalı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tek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pozisyonda</a:t>
            </a:r>
            <a:r>
              <a:rPr lang="fr-FR" sz="2400" dirty="0"/>
              <a:t> </a:t>
            </a:r>
            <a:r>
              <a:rPr lang="fr-FR" sz="2400" dirty="0" err="1"/>
              <a:t>uzun</a:t>
            </a:r>
            <a:r>
              <a:rPr lang="fr-FR" sz="2400" dirty="0"/>
              <a:t> </a:t>
            </a:r>
            <a:r>
              <a:rPr lang="fr-FR" sz="2400" dirty="0" err="1"/>
              <a:t>süre</a:t>
            </a:r>
            <a:r>
              <a:rPr lang="fr-FR" sz="2400" dirty="0"/>
              <a:t> </a:t>
            </a:r>
            <a:r>
              <a:rPr lang="fr-FR" sz="2400" dirty="0" err="1"/>
              <a:t>kalmak</a:t>
            </a:r>
            <a:r>
              <a:rPr lang="fr-FR" sz="2400" dirty="0"/>
              <a:t> </a:t>
            </a:r>
            <a:r>
              <a:rPr lang="fr-FR" sz="2400" dirty="0" err="1"/>
              <a:t>yerine</a:t>
            </a:r>
            <a:r>
              <a:rPr lang="fr-FR" sz="2400" dirty="0"/>
              <a:t> </a:t>
            </a:r>
            <a:r>
              <a:rPr lang="fr-FR" sz="2400" dirty="0" err="1"/>
              <a:t>daha</a:t>
            </a:r>
            <a:r>
              <a:rPr lang="fr-FR" sz="2400" dirty="0"/>
              <a:t> </a:t>
            </a:r>
            <a:r>
              <a:rPr lang="fr-FR" sz="2400" dirty="0" err="1"/>
              <a:t>çok</a:t>
            </a:r>
            <a:r>
              <a:rPr lang="fr-FR" sz="2400" dirty="0"/>
              <a:t> </a:t>
            </a:r>
            <a:r>
              <a:rPr lang="fr-FR" sz="2400" dirty="0" err="1"/>
              <a:t>hareket</a:t>
            </a:r>
            <a:r>
              <a:rPr lang="fr-FR" sz="2400" dirty="0"/>
              <a:t> </a:t>
            </a:r>
            <a:r>
              <a:rPr lang="fr-FR" sz="2400" dirty="0" err="1"/>
              <a:t>etmelidirler</a:t>
            </a:r>
            <a:r>
              <a:rPr lang="fr-FR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96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27959" y="2721114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53168" y="1859339"/>
            <a:ext cx="7265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Varis </a:t>
            </a:r>
            <a:r>
              <a:rPr lang="fr-FR" sz="2800" b="1" dirty="0" err="1"/>
              <a:t>ve</a:t>
            </a:r>
            <a:r>
              <a:rPr lang="fr-FR" sz="2800" b="1" dirty="0"/>
              <a:t> </a:t>
            </a:r>
            <a:r>
              <a:rPr lang="fr-FR" sz="2800" b="1" dirty="0" err="1"/>
              <a:t>Hemoroid</a:t>
            </a:r>
            <a:endParaRPr lang="tr-TR" sz="28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rahmin</a:t>
            </a:r>
            <a:r>
              <a:rPr lang="fr-FR" sz="2400" dirty="0"/>
              <a:t> </a:t>
            </a:r>
            <a:r>
              <a:rPr lang="fr-FR" sz="2400" dirty="0" err="1"/>
              <a:t>arka</a:t>
            </a:r>
            <a:r>
              <a:rPr lang="fr-FR" sz="2400" dirty="0"/>
              <a:t> </a:t>
            </a:r>
            <a:r>
              <a:rPr lang="fr-FR" sz="2400" dirty="0" err="1"/>
              <a:t>tarafında</a:t>
            </a:r>
            <a:r>
              <a:rPr lang="fr-FR" sz="2400" dirty="0"/>
              <a:t> </a:t>
            </a:r>
            <a:r>
              <a:rPr lang="fr-FR" sz="2400" dirty="0" err="1"/>
              <a:t>yer</a:t>
            </a:r>
            <a:r>
              <a:rPr lang="fr-FR" sz="2400" dirty="0"/>
              <a:t> </a:t>
            </a:r>
            <a:r>
              <a:rPr lang="fr-FR" sz="2400" dirty="0" err="1"/>
              <a:t>alan</a:t>
            </a:r>
            <a:r>
              <a:rPr lang="fr-FR" sz="2400" dirty="0"/>
              <a:t> </a:t>
            </a:r>
            <a:r>
              <a:rPr lang="fr-FR" sz="2400" dirty="0" err="1"/>
              <a:t>büyük</a:t>
            </a:r>
            <a:r>
              <a:rPr lang="fr-FR" sz="2400" dirty="0"/>
              <a:t> </a:t>
            </a:r>
            <a:r>
              <a:rPr lang="fr-FR" sz="2400" dirty="0" err="1"/>
              <a:t>toplar</a:t>
            </a:r>
            <a:r>
              <a:rPr lang="fr-FR" sz="2400" dirty="0"/>
              <a:t> </a:t>
            </a:r>
            <a:r>
              <a:rPr lang="fr-FR" sz="2400" dirty="0" err="1"/>
              <a:t>damarlar</a:t>
            </a:r>
            <a:r>
              <a:rPr lang="fr-FR" sz="2400" dirty="0"/>
              <a:t> </a:t>
            </a:r>
            <a:r>
              <a:rPr lang="fr-FR" sz="2400" dirty="0" err="1"/>
              <a:t>üzerindeki</a:t>
            </a:r>
            <a:r>
              <a:rPr lang="fr-FR" sz="2400" dirty="0"/>
              <a:t> </a:t>
            </a:r>
            <a:r>
              <a:rPr lang="fr-FR" sz="2400" dirty="0" err="1"/>
              <a:t>basınç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kalbe</a:t>
            </a:r>
            <a:r>
              <a:rPr lang="fr-FR" sz="2400" dirty="0"/>
              <a:t> </a:t>
            </a:r>
            <a:r>
              <a:rPr lang="fr-FR" sz="2400" dirty="0" err="1"/>
              <a:t>dönüş</a:t>
            </a:r>
            <a:r>
              <a:rPr lang="fr-FR" sz="2400" dirty="0"/>
              <a:t> </a:t>
            </a:r>
            <a:r>
              <a:rPr lang="fr-FR" sz="2400" dirty="0" err="1"/>
              <a:t>yolunda</a:t>
            </a:r>
            <a:r>
              <a:rPr lang="fr-FR" sz="2400" dirty="0"/>
              <a:t> kan </a:t>
            </a:r>
            <a:r>
              <a:rPr lang="fr-FR" sz="2400" dirty="0" err="1"/>
              <a:t>akışının</a:t>
            </a:r>
            <a:r>
              <a:rPr lang="fr-FR" sz="2400" dirty="0"/>
              <a:t> </a:t>
            </a:r>
            <a:r>
              <a:rPr lang="fr-FR" sz="2400" dirty="0" err="1"/>
              <a:t>yavaşlamasına</a:t>
            </a:r>
            <a:r>
              <a:rPr lang="fr-FR" sz="2400" dirty="0"/>
              <a:t> </a:t>
            </a:r>
            <a:r>
              <a:rPr lang="fr-FR" sz="2400" dirty="0" err="1"/>
              <a:t>neden</a:t>
            </a:r>
            <a:r>
              <a:rPr lang="fr-FR" sz="2400" dirty="0"/>
              <a:t> </a:t>
            </a:r>
            <a:r>
              <a:rPr lang="fr-FR" sz="2400" dirty="0" err="1"/>
              <a:t>olur</a:t>
            </a:r>
            <a:r>
              <a:rPr lang="fr-FR" sz="2400" dirty="0"/>
              <a:t>. Bu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varislerin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hemoroidlerin</a:t>
            </a:r>
            <a:r>
              <a:rPr lang="fr-FR" sz="2400" dirty="0"/>
              <a:t> </a:t>
            </a:r>
            <a:r>
              <a:rPr lang="fr-FR" sz="2400" dirty="0" err="1"/>
              <a:t>oluşmasına</a:t>
            </a:r>
            <a:r>
              <a:rPr lang="fr-FR" sz="2400" dirty="0"/>
              <a:t> </a:t>
            </a:r>
            <a:r>
              <a:rPr lang="fr-FR" sz="2400" dirty="0" err="1"/>
              <a:t>yol</a:t>
            </a:r>
            <a:r>
              <a:rPr lang="fr-FR" sz="2400" dirty="0"/>
              <a:t> </a:t>
            </a:r>
            <a:r>
              <a:rPr lang="fr-FR" sz="2400" dirty="0" err="1"/>
              <a:t>açar</a:t>
            </a:r>
            <a:r>
              <a:rPr lang="fr-FR" sz="2400" dirty="0"/>
              <a:t>.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400" dirty="0" err="1"/>
              <a:t>Varisleri</a:t>
            </a:r>
            <a:r>
              <a:rPr lang="fr-FR" sz="2400" dirty="0"/>
              <a:t> </a:t>
            </a:r>
            <a:r>
              <a:rPr lang="fr-FR" sz="2400" dirty="0" err="1"/>
              <a:t>önlemek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yapılabilecek</a:t>
            </a:r>
            <a:r>
              <a:rPr lang="fr-FR" sz="2400" dirty="0"/>
              <a:t> </a:t>
            </a:r>
            <a:r>
              <a:rPr lang="fr-FR" sz="2400" dirty="0" err="1"/>
              <a:t>birkaç</a:t>
            </a:r>
            <a:r>
              <a:rPr lang="fr-FR" sz="2400" dirty="0"/>
              <a:t> </a:t>
            </a:r>
            <a:r>
              <a:rPr lang="fr-FR" sz="2400" dirty="0" err="1"/>
              <a:t>basit</a:t>
            </a:r>
            <a:r>
              <a:rPr lang="fr-FR" sz="2400" dirty="0"/>
              <a:t> </a:t>
            </a:r>
            <a:r>
              <a:rPr lang="fr-FR" sz="2400" dirty="0" err="1"/>
              <a:t>öneri</a:t>
            </a:r>
            <a:r>
              <a:rPr lang="fr-FR" sz="2400" dirty="0"/>
              <a:t> </a:t>
            </a:r>
            <a:r>
              <a:rPr lang="fr-FR" sz="2400" dirty="0" err="1"/>
              <a:t>aşağıda</a:t>
            </a:r>
            <a:r>
              <a:rPr lang="fr-FR" sz="2400" dirty="0"/>
              <a:t> </a:t>
            </a:r>
            <a:r>
              <a:rPr lang="fr-FR" sz="2400" dirty="0" err="1"/>
              <a:t>verilmiştir</a:t>
            </a:r>
            <a:r>
              <a:rPr lang="fr-FR" sz="2400" dirty="0"/>
              <a:t>:</a:t>
            </a:r>
          </a:p>
          <a:p>
            <a:pPr marL="800100" lvl="1" indent="-34290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 err="1"/>
              <a:t>Sıkı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lastikli</a:t>
            </a:r>
            <a:r>
              <a:rPr lang="fr-FR" sz="2400" dirty="0"/>
              <a:t> </a:t>
            </a:r>
            <a:r>
              <a:rPr lang="fr-FR" sz="2400" dirty="0" err="1"/>
              <a:t>çorap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çok</a:t>
            </a:r>
            <a:r>
              <a:rPr lang="fr-FR" sz="2400" dirty="0"/>
              <a:t> dar </a:t>
            </a:r>
            <a:r>
              <a:rPr lang="fr-FR" sz="2400" dirty="0" err="1"/>
              <a:t>pantolanlar</a:t>
            </a:r>
            <a:r>
              <a:rPr lang="fr-FR" sz="2400" dirty="0"/>
              <a:t> </a:t>
            </a:r>
            <a:r>
              <a:rPr lang="fr-FR" sz="2400" dirty="0" err="1"/>
              <a:t>giyilmemeli</a:t>
            </a:r>
            <a:endParaRPr lang="fr-FR" sz="2400" dirty="0"/>
          </a:p>
          <a:p>
            <a:pPr marL="800100" lvl="1" indent="-34290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 err="1"/>
              <a:t>Fırsat</a:t>
            </a:r>
            <a:r>
              <a:rPr lang="fr-FR" sz="2400" dirty="0"/>
              <a:t> </a:t>
            </a:r>
            <a:r>
              <a:rPr lang="fr-FR" sz="2400" dirty="0" err="1"/>
              <a:t>buldukça</a:t>
            </a:r>
            <a:r>
              <a:rPr lang="fr-FR" sz="2400" dirty="0"/>
              <a:t> </a:t>
            </a:r>
            <a:r>
              <a:rPr lang="fr-FR" sz="2400" dirty="0" err="1"/>
              <a:t>ayak</a:t>
            </a:r>
            <a:r>
              <a:rPr lang="fr-FR" sz="2400" dirty="0"/>
              <a:t> 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bacaklar</a:t>
            </a:r>
            <a:r>
              <a:rPr lang="fr-FR" sz="2400" dirty="0"/>
              <a:t> </a:t>
            </a:r>
            <a:r>
              <a:rPr lang="fr-FR" sz="2400" dirty="0" err="1"/>
              <a:t>uzatılarak</a:t>
            </a:r>
            <a:r>
              <a:rPr lang="fr-FR" sz="2400" dirty="0"/>
              <a:t> </a:t>
            </a:r>
            <a:r>
              <a:rPr lang="fr-FR" sz="2400" dirty="0" err="1"/>
              <a:t>oturulmalı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13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52897" y="2636514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77832" y="2216787"/>
            <a:ext cx="7265895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 err="1"/>
              <a:t>Kabızlık</a:t>
            </a:r>
            <a:endParaRPr lang="fr-FR" sz="2800" b="1" dirty="0"/>
          </a:p>
          <a:p>
            <a:pPr lvl="0" algn="just">
              <a:lnSpc>
                <a:spcPct val="90000"/>
              </a:lnSpc>
            </a:pPr>
            <a:endParaRPr lang="tr-TR" sz="3600" b="1" dirty="0"/>
          </a:p>
          <a:p>
            <a:pPr marL="342900" lvl="0" indent="-342900" algn="just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Kabızlığı</a:t>
            </a:r>
            <a:r>
              <a:rPr lang="fr-FR" sz="2400" dirty="0"/>
              <a:t> </a:t>
            </a:r>
            <a:r>
              <a:rPr lang="fr-FR" sz="2400" dirty="0" err="1"/>
              <a:t>gidermek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bol </a:t>
            </a:r>
            <a:r>
              <a:rPr lang="fr-FR" sz="2400" dirty="0" err="1"/>
              <a:t>sıvı</a:t>
            </a:r>
            <a:r>
              <a:rPr lang="fr-FR" sz="2400" dirty="0"/>
              <a:t> </a:t>
            </a:r>
            <a:r>
              <a:rPr lang="fr-FR" sz="2400" dirty="0" err="1"/>
              <a:t>gıdalar</a:t>
            </a:r>
            <a:r>
              <a:rPr lang="fr-FR" sz="2400" dirty="0"/>
              <a:t> </a:t>
            </a:r>
            <a:r>
              <a:rPr lang="fr-FR" sz="2400" dirty="0" err="1"/>
              <a:t>tüketilmesi</a:t>
            </a:r>
            <a:r>
              <a:rPr lang="fr-FR" sz="2400" dirty="0"/>
              <a:t>,</a:t>
            </a:r>
          </a:p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Lifli</a:t>
            </a:r>
            <a:r>
              <a:rPr lang="fr-FR" sz="2400" dirty="0"/>
              <a:t> </a:t>
            </a:r>
            <a:r>
              <a:rPr lang="fr-FR" sz="2400" dirty="0" err="1"/>
              <a:t>gıdalar</a:t>
            </a:r>
            <a:r>
              <a:rPr lang="fr-FR" sz="2400" dirty="0"/>
              <a:t> </a:t>
            </a:r>
            <a:r>
              <a:rPr lang="fr-FR" sz="2400" dirty="0" err="1"/>
              <a:t>yaş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kuru </a:t>
            </a:r>
            <a:r>
              <a:rPr lang="fr-FR" sz="2400" dirty="0" err="1"/>
              <a:t>meyve</a:t>
            </a:r>
            <a:r>
              <a:rPr lang="fr-FR" sz="2400" dirty="0"/>
              <a:t>, </a:t>
            </a:r>
            <a:r>
              <a:rPr lang="fr-FR" sz="2400" dirty="0" err="1"/>
              <a:t>yeşil</a:t>
            </a:r>
            <a:r>
              <a:rPr lang="fr-FR" sz="2400" dirty="0"/>
              <a:t> </a:t>
            </a:r>
            <a:r>
              <a:rPr lang="fr-FR" sz="2400" dirty="0" err="1"/>
              <a:t>yapraklı</a:t>
            </a:r>
            <a:r>
              <a:rPr lang="fr-FR" sz="2400" dirty="0"/>
              <a:t> </a:t>
            </a:r>
            <a:r>
              <a:rPr lang="fr-FR" sz="2400" dirty="0" err="1"/>
              <a:t>sebzeler</a:t>
            </a:r>
            <a:r>
              <a:rPr lang="fr-FR" sz="2400" dirty="0"/>
              <a:t>, </a:t>
            </a:r>
            <a:r>
              <a:rPr lang="fr-FR" sz="2400" dirty="0" err="1"/>
              <a:t>baklagiller</a:t>
            </a:r>
            <a:r>
              <a:rPr lang="fr-FR" sz="2400" dirty="0"/>
              <a:t>, </a:t>
            </a:r>
            <a:r>
              <a:rPr lang="fr-FR" sz="2400" dirty="0" err="1"/>
              <a:t>kepekli</a:t>
            </a:r>
            <a:r>
              <a:rPr lang="fr-FR" sz="2400" dirty="0"/>
              <a:t> </a:t>
            </a:r>
            <a:r>
              <a:rPr lang="fr-FR" sz="2400" dirty="0" err="1"/>
              <a:t>ekmek</a:t>
            </a:r>
            <a:r>
              <a:rPr lang="fr-FR" sz="2400" dirty="0"/>
              <a:t> </a:t>
            </a:r>
            <a:r>
              <a:rPr lang="fr-FR" sz="2400" dirty="0" err="1"/>
              <a:t>tüketilmesi</a:t>
            </a:r>
            <a:r>
              <a:rPr lang="fr-FR" sz="2400" dirty="0"/>
              <a:t>,</a:t>
            </a:r>
          </a:p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Her</a:t>
            </a:r>
            <a:r>
              <a:rPr lang="fr-FR" sz="2400" dirty="0"/>
              <a:t> </a:t>
            </a:r>
            <a:r>
              <a:rPr lang="fr-FR" sz="2400" dirty="0" err="1"/>
              <a:t>gün</a:t>
            </a:r>
            <a:r>
              <a:rPr lang="fr-FR" sz="2400" dirty="0"/>
              <a:t> 8 </a:t>
            </a:r>
            <a:r>
              <a:rPr lang="fr-FR" sz="2400" dirty="0" err="1"/>
              <a:t>ila</a:t>
            </a:r>
            <a:r>
              <a:rPr lang="fr-FR" sz="2400" dirty="0"/>
              <a:t> 10 </a:t>
            </a:r>
            <a:r>
              <a:rPr lang="fr-FR" sz="2400" dirty="0" err="1"/>
              <a:t>bardak</a:t>
            </a:r>
            <a:r>
              <a:rPr lang="fr-FR" sz="2400" dirty="0"/>
              <a:t> su </a:t>
            </a:r>
            <a:r>
              <a:rPr lang="fr-FR" sz="2400" dirty="0" err="1"/>
              <a:t>içilmesi</a:t>
            </a:r>
            <a:endParaRPr lang="fr-FR" sz="2400" dirty="0"/>
          </a:p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Kafeinli</a:t>
            </a:r>
            <a:r>
              <a:rPr lang="fr-FR" sz="2400" dirty="0"/>
              <a:t> </a:t>
            </a:r>
            <a:r>
              <a:rPr lang="fr-FR" sz="2400" dirty="0" err="1"/>
              <a:t>gıdalardan</a:t>
            </a:r>
            <a:r>
              <a:rPr lang="fr-FR" sz="2400" dirty="0"/>
              <a:t> </a:t>
            </a:r>
            <a:r>
              <a:rPr lang="fr-FR" sz="2400" dirty="0" err="1"/>
              <a:t>uzak</a:t>
            </a:r>
            <a:r>
              <a:rPr lang="fr-FR" sz="2400" dirty="0"/>
              <a:t> </a:t>
            </a:r>
            <a:r>
              <a:rPr lang="fr-FR" sz="2400" dirty="0" err="1"/>
              <a:t>durulması</a:t>
            </a:r>
            <a:r>
              <a:rPr lang="fr-FR" sz="2400" dirty="0"/>
              <a:t> </a:t>
            </a:r>
            <a:r>
              <a:rPr lang="fr-FR" sz="2400" dirty="0" err="1"/>
              <a:t>önerilme</a:t>
            </a:r>
            <a:r>
              <a:rPr lang="tr-TR" sz="2400" dirty="0" err="1"/>
              <a:t>ktedir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811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505885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3" y="2286851"/>
            <a:ext cx="7265895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 err="1"/>
              <a:t>Mide</a:t>
            </a:r>
            <a:r>
              <a:rPr lang="fr-FR" sz="2800" b="1" dirty="0"/>
              <a:t> </a:t>
            </a:r>
            <a:r>
              <a:rPr lang="fr-FR" sz="2800" b="1" dirty="0" err="1"/>
              <a:t>Yanması</a:t>
            </a: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Gebe</a:t>
            </a:r>
            <a:r>
              <a:rPr lang="fr-FR" sz="2400" dirty="0"/>
              <a:t> </a:t>
            </a:r>
            <a:r>
              <a:rPr lang="fr-FR" sz="2400" dirty="0" err="1"/>
              <a:t>kadınların</a:t>
            </a:r>
            <a:r>
              <a:rPr lang="fr-FR" sz="2400" dirty="0"/>
              <a:t> </a:t>
            </a:r>
            <a:r>
              <a:rPr lang="fr-FR" sz="2400" dirty="0" err="1"/>
              <a:t>üçte</a:t>
            </a:r>
            <a:r>
              <a:rPr lang="fr-FR" sz="2400" dirty="0"/>
              <a:t> </a:t>
            </a:r>
            <a:r>
              <a:rPr lang="fr-FR" sz="2400" dirty="0" err="1"/>
              <a:t>ikisinde</a:t>
            </a:r>
            <a:r>
              <a:rPr lang="fr-FR" sz="2400" dirty="0"/>
              <a:t> </a:t>
            </a:r>
            <a:r>
              <a:rPr lang="fr-FR" sz="2400" dirty="0" err="1"/>
              <a:t>görülebilir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Gebelere</a:t>
            </a:r>
            <a:r>
              <a:rPr lang="fr-FR" sz="2400" dirty="0"/>
              <a:t> </a:t>
            </a:r>
            <a:r>
              <a:rPr lang="fr-FR" sz="2400" dirty="0" err="1"/>
              <a:t>yağlı</a:t>
            </a:r>
            <a:r>
              <a:rPr lang="fr-FR" sz="2400" dirty="0"/>
              <a:t>, </a:t>
            </a:r>
            <a:r>
              <a:rPr lang="fr-FR" sz="2400" dirty="0" err="1"/>
              <a:t>acılı</a:t>
            </a:r>
            <a:r>
              <a:rPr lang="fr-FR" sz="2400" dirty="0"/>
              <a:t> </a:t>
            </a:r>
            <a:r>
              <a:rPr lang="fr-FR" sz="2400" dirty="0" err="1"/>
              <a:t>yiyecekler</a:t>
            </a:r>
            <a:r>
              <a:rPr lang="fr-FR" sz="2400" dirty="0"/>
              <a:t> </a:t>
            </a:r>
            <a:r>
              <a:rPr lang="fr-FR" sz="2400" dirty="0" err="1"/>
              <a:t>yememeleri</a:t>
            </a:r>
            <a:r>
              <a:rPr lang="fr-FR" sz="2400" dirty="0"/>
              <a:t>,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Yemekten</a:t>
            </a:r>
            <a:r>
              <a:rPr lang="fr-FR" sz="2400" dirty="0"/>
              <a:t> </a:t>
            </a:r>
            <a:r>
              <a:rPr lang="fr-FR" sz="2400" dirty="0" err="1"/>
              <a:t>hemen</a:t>
            </a:r>
            <a:r>
              <a:rPr lang="fr-FR" sz="2400" dirty="0"/>
              <a:t> sonra </a:t>
            </a:r>
            <a:r>
              <a:rPr lang="fr-FR" sz="2400" dirty="0" err="1"/>
              <a:t>yatmak</a:t>
            </a:r>
            <a:r>
              <a:rPr lang="tr-TR" sz="2400" dirty="0"/>
              <a:t>tan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eğilmekten</a:t>
            </a:r>
            <a:r>
              <a:rPr lang="fr-FR" sz="2400" dirty="0"/>
              <a:t> </a:t>
            </a:r>
            <a:r>
              <a:rPr lang="fr-FR" sz="2400" dirty="0" err="1"/>
              <a:t>kaçınmaları</a:t>
            </a:r>
            <a:r>
              <a:rPr lang="fr-FR" sz="2400" dirty="0"/>
              <a:t> </a:t>
            </a:r>
            <a:r>
              <a:rPr lang="fr-FR" sz="2400" dirty="0" err="1"/>
              <a:t>önerilir</a:t>
            </a:r>
            <a:r>
              <a:rPr lang="fr-FR" sz="2400" dirty="0"/>
              <a:t>.</a:t>
            </a:r>
          </a:p>
          <a:p>
            <a:pPr marL="342900" lvl="0">
              <a:spcBef>
                <a:spcPts val="640"/>
              </a:spcBef>
            </a:pPr>
            <a:endParaRPr lang="fr-FR" sz="36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7936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22061" y="2482134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36269" y="2482134"/>
            <a:ext cx="726589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Bacaklarda </a:t>
            </a:r>
            <a:r>
              <a:rPr lang="fr-FR" sz="2800" b="1" dirty="0" err="1"/>
              <a:t>Kramplar</a:t>
            </a:r>
            <a:r>
              <a:rPr lang="fr-FR" sz="2800" b="1" dirty="0"/>
              <a:t> </a:t>
            </a:r>
          </a:p>
          <a:p>
            <a:pPr lvl="0">
              <a:buClr>
                <a:schemeClr val="dk1"/>
              </a:buClr>
              <a:buSzPts val="3200"/>
            </a:pP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Bacak </a:t>
            </a:r>
            <a:r>
              <a:rPr lang="fr-FR" sz="2400" dirty="0" err="1"/>
              <a:t>krampları</a:t>
            </a:r>
            <a:r>
              <a:rPr lang="fr-FR" sz="2400" dirty="0"/>
              <a:t> </a:t>
            </a:r>
            <a:r>
              <a:rPr lang="fr-FR" sz="2400" dirty="0" err="1"/>
              <a:t>gebeliğin</a:t>
            </a:r>
            <a:r>
              <a:rPr lang="fr-FR" sz="2400" dirty="0"/>
              <a:t> </a:t>
            </a:r>
            <a:r>
              <a:rPr lang="fr-FR" sz="2400" dirty="0" err="1"/>
              <a:t>özellikle</a:t>
            </a:r>
            <a:r>
              <a:rPr lang="fr-FR" sz="2400" dirty="0"/>
              <a:t> son </a:t>
            </a:r>
            <a:r>
              <a:rPr lang="fr-FR" sz="2400" dirty="0" err="1"/>
              <a:t>haftalarında</a:t>
            </a:r>
            <a:r>
              <a:rPr lang="fr-FR" sz="2400" dirty="0"/>
              <a:t> </a:t>
            </a:r>
            <a:r>
              <a:rPr lang="fr-FR" sz="2400" dirty="0" err="1"/>
              <a:t>gebelerin</a:t>
            </a:r>
            <a:r>
              <a:rPr lang="fr-FR" sz="2400" dirty="0"/>
              <a:t> </a:t>
            </a:r>
            <a:r>
              <a:rPr lang="fr-FR" sz="2400" dirty="0" err="1"/>
              <a:t>yarısında</a:t>
            </a:r>
            <a:r>
              <a:rPr lang="fr-FR" sz="2400" dirty="0"/>
              <a:t> </a:t>
            </a:r>
            <a:r>
              <a:rPr lang="fr-FR" sz="2400" dirty="0" err="1"/>
              <a:t>gözlenir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Bu </a:t>
            </a:r>
            <a:r>
              <a:rPr lang="fr-FR" sz="2400" dirty="0" err="1"/>
              <a:t>yakınmalar</a:t>
            </a:r>
            <a:r>
              <a:rPr lang="fr-FR" sz="2400" dirty="0"/>
              <a:t> </a:t>
            </a:r>
            <a:r>
              <a:rPr lang="fr-FR" sz="2400" dirty="0" err="1"/>
              <a:t>özellikle</a:t>
            </a:r>
            <a:r>
              <a:rPr lang="fr-FR" sz="2400" dirty="0"/>
              <a:t> </a:t>
            </a:r>
            <a:r>
              <a:rPr lang="fr-FR" sz="2400" dirty="0" err="1"/>
              <a:t>geceleri</a:t>
            </a:r>
            <a:r>
              <a:rPr lang="fr-FR" sz="2400" dirty="0"/>
              <a:t> </a:t>
            </a:r>
            <a:r>
              <a:rPr lang="fr-FR" sz="2400" dirty="0" err="1"/>
              <a:t>ortaya</a:t>
            </a:r>
            <a:r>
              <a:rPr lang="fr-FR" sz="2400" dirty="0"/>
              <a:t> </a:t>
            </a:r>
            <a:r>
              <a:rPr lang="fr-FR" sz="2400" dirty="0" err="1"/>
              <a:t>çıkar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88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577137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36269" y="2225100"/>
            <a:ext cx="7265895" cy="337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 err="1"/>
              <a:t>Bacaklarda</a:t>
            </a:r>
            <a:r>
              <a:rPr lang="fr-FR" sz="2800" b="1" dirty="0"/>
              <a:t> </a:t>
            </a:r>
            <a:r>
              <a:rPr lang="fr-FR" sz="2800" b="1" dirty="0" err="1"/>
              <a:t>Kramplar</a:t>
            </a:r>
            <a:endParaRPr lang="fr-FR" sz="2800" b="1" dirty="0"/>
          </a:p>
          <a:p>
            <a:pPr lvl="0" algn="just">
              <a:lnSpc>
                <a:spcPct val="90000"/>
              </a:lnSpc>
            </a:pPr>
            <a:endParaRPr lang="tr-TR" sz="2800" b="1" dirty="0"/>
          </a:p>
          <a:p>
            <a:pPr marL="342900" lvl="0" indent="-3429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Bacaklara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masaj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uygulanması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veya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gerilme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egzersizleri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ağrıyı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gidermede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sıklıkla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yeterli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olmaktadır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marL="342900" lvl="0" indent="-342900">
              <a:spcBef>
                <a:spcPts val="56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Ilık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ıslatılmış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bir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bez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/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havlu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ile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bacağın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etrafının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sarılması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kasın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dinlenmesine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yardımcı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olur</a:t>
            </a:r>
            <a:r>
              <a:rPr lang="fr-F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endParaRPr lang="fr-FR" sz="32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/>
            <a:endParaRPr lang="fr-F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97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64773" y="2553386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61234" y="1959092"/>
            <a:ext cx="726589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 err="1"/>
              <a:t>Nefes</a:t>
            </a:r>
            <a:r>
              <a:rPr lang="fr-FR" sz="2800" b="1" dirty="0"/>
              <a:t> </a:t>
            </a:r>
            <a:r>
              <a:rPr lang="fr-FR" sz="2800" b="1" dirty="0" err="1"/>
              <a:t>Darlığı</a:t>
            </a:r>
            <a:endParaRPr lang="fr-FR" sz="2800" b="1" dirty="0"/>
          </a:p>
          <a:p>
            <a:pPr lvl="0">
              <a:buClr>
                <a:schemeClr val="dk1"/>
              </a:buClr>
              <a:buSzPts val="3200"/>
            </a:pP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Fetüs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rahimde</a:t>
            </a:r>
            <a:r>
              <a:rPr lang="fr-FR" sz="2400" dirty="0"/>
              <a:t> </a:t>
            </a:r>
            <a:r>
              <a:rPr lang="fr-FR" sz="2400" dirty="0" err="1"/>
              <a:t>büyüdükçe</a:t>
            </a:r>
            <a:r>
              <a:rPr lang="fr-FR" sz="2400" dirty="0"/>
              <a:t> </a:t>
            </a:r>
            <a:r>
              <a:rPr lang="fr-FR" sz="2400" dirty="0" err="1"/>
              <a:t>akciğerler</a:t>
            </a:r>
            <a:r>
              <a:rPr lang="fr-FR" sz="2400" dirty="0"/>
              <a:t> </a:t>
            </a:r>
            <a:r>
              <a:rPr lang="fr-FR" sz="2400" dirty="0" err="1"/>
              <a:t>dahil</a:t>
            </a:r>
            <a:r>
              <a:rPr lang="fr-FR" sz="2400" dirty="0"/>
              <a:t> </a:t>
            </a:r>
            <a:r>
              <a:rPr lang="fr-FR" sz="2400" dirty="0" err="1"/>
              <a:t>olmak</a:t>
            </a:r>
            <a:r>
              <a:rPr lang="fr-FR" sz="2400" dirty="0"/>
              <a:t> </a:t>
            </a:r>
            <a:r>
              <a:rPr lang="fr-FR" sz="2400" dirty="0" err="1"/>
              <a:t>üzere</a:t>
            </a:r>
            <a:r>
              <a:rPr lang="fr-FR" sz="2400" dirty="0"/>
              <a:t> </a:t>
            </a:r>
            <a:r>
              <a:rPr lang="fr-FR" sz="2400" dirty="0" err="1"/>
              <a:t>tüm</a:t>
            </a:r>
            <a:r>
              <a:rPr lang="fr-FR" sz="2400" dirty="0"/>
              <a:t> </a:t>
            </a:r>
            <a:r>
              <a:rPr lang="fr-FR" sz="2400" dirty="0" err="1"/>
              <a:t>organlar</a:t>
            </a:r>
            <a:r>
              <a:rPr lang="fr-FR" sz="2400" dirty="0"/>
              <a:t> </a:t>
            </a:r>
            <a:r>
              <a:rPr lang="fr-FR" sz="2400" dirty="0" err="1"/>
              <a:t>üzerindeki</a:t>
            </a:r>
            <a:r>
              <a:rPr lang="fr-FR" sz="2400" dirty="0"/>
              <a:t> </a:t>
            </a:r>
            <a:r>
              <a:rPr lang="fr-FR" sz="2400" dirty="0" err="1"/>
              <a:t>basınç</a:t>
            </a:r>
            <a:r>
              <a:rPr lang="fr-FR" sz="2400" dirty="0"/>
              <a:t> </a:t>
            </a:r>
            <a:r>
              <a:rPr lang="fr-FR" sz="2400" dirty="0" err="1"/>
              <a:t>artacaktır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Gebe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derin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uzun</a:t>
            </a:r>
            <a:r>
              <a:rPr lang="fr-FR" sz="2400" dirty="0"/>
              <a:t> </a:t>
            </a:r>
            <a:r>
              <a:rPr lang="fr-FR" sz="2400" dirty="0" err="1"/>
              <a:t>nefes</a:t>
            </a:r>
            <a:r>
              <a:rPr lang="fr-FR" sz="2400" dirty="0"/>
              <a:t> </a:t>
            </a:r>
            <a:r>
              <a:rPr lang="fr-FR" sz="2400" dirty="0" err="1"/>
              <a:t>almaya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akciğerlerinin</a:t>
            </a:r>
            <a:r>
              <a:rPr lang="fr-FR" sz="2400" dirty="0"/>
              <a:t> </a:t>
            </a:r>
            <a:r>
              <a:rPr lang="fr-FR" sz="2400" dirty="0" err="1"/>
              <a:t>genişlemesine</a:t>
            </a:r>
            <a:r>
              <a:rPr lang="fr-FR" sz="2400" dirty="0"/>
              <a:t> </a:t>
            </a:r>
            <a:r>
              <a:rPr lang="fr-FR" sz="2400" dirty="0" err="1"/>
              <a:t>olanak</a:t>
            </a:r>
            <a:r>
              <a:rPr lang="fr-FR" sz="2400" dirty="0"/>
              <a:t> </a:t>
            </a:r>
            <a:r>
              <a:rPr lang="fr-FR" sz="2400" dirty="0" err="1"/>
              <a:t>sağlayan</a:t>
            </a:r>
            <a:r>
              <a:rPr lang="fr-FR" sz="2400" dirty="0"/>
              <a:t> </a:t>
            </a:r>
            <a:r>
              <a:rPr lang="fr-FR" sz="2400" dirty="0" err="1"/>
              <a:t>duruş</a:t>
            </a:r>
            <a:r>
              <a:rPr lang="fr-FR" sz="2400" dirty="0"/>
              <a:t> </a:t>
            </a:r>
            <a:r>
              <a:rPr lang="fr-FR" sz="2400" dirty="0" err="1"/>
              <a:t>pozisyonunu</a:t>
            </a:r>
            <a:r>
              <a:rPr lang="fr-FR" sz="2400" dirty="0"/>
              <a:t> </a:t>
            </a:r>
            <a:r>
              <a:rPr lang="fr-FR" sz="2400" dirty="0" err="1"/>
              <a:t>uygulamaya</a:t>
            </a:r>
            <a:r>
              <a:rPr lang="fr-FR" sz="2400" dirty="0"/>
              <a:t> </a:t>
            </a:r>
            <a:r>
              <a:rPr lang="fr-FR" sz="2400" dirty="0" err="1"/>
              <a:t>çalışmalıdır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 </a:t>
            </a:r>
            <a:r>
              <a:rPr lang="fr-FR" sz="2400" dirty="0" err="1"/>
              <a:t>fazladan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yastık</a:t>
            </a:r>
            <a:r>
              <a:rPr lang="fr-FR" sz="2400" dirty="0"/>
              <a:t> </a:t>
            </a:r>
            <a:r>
              <a:rPr lang="fr-FR" sz="2400" dirty="0" err="1"/>
              <a:t>kullanarak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yan</a:t>
            </a:r>
            <a:r>
              <a:rPr lang="fr-FR" sz="2400" dirty="0"/>
              <a:t> </a:t>
            </a:r>
            <a:r>
              <a:rPr lang="fr-FR" sz="2400" dirty="0" err="1"/>
              <a:t>yatarak</a:t>
            </a:r>
            <a:r>
              <a:rPr lang="fr-FR" sz="2400" dirty="0"/>
              <a:t> </a:t>
            </a:r>
            <a:r>
              <a:rPr lang="fr-FR" sz="2400" dirty="0" err="1"/>
              <a:t>gece</a:t>
            </a:r>
            <a:r>
              <a:rPr lang="fr-FR" sz="2400" dirty="0"/>
              <a:t> </a:t>
            </a:r>
            <a:r>
              <a:rPr lang="fr-FR" sz="2400" dirty="0" err="1"/>
              <a:t>daha</a:t>
            </a:r>
            <a:r>
              <a:rPr lang="fr-FR" sz="2400" dirty="0"/>
              <a:t> </a:t>
            </a:r>
            <a:r>
              <a:rPr lang="fr-FR" sz="2400" dirty="0" err="1"/>
              <a:t>rahat</a:t>
            </a:r>
            <a:r>
              <a:rPr lang="fr-FR" sz="2400" dirty="0"/>
              <a:t> </a:t>
            </a:r>
            <a:r>
              <a:rPr lang="fr-FR" sz="2400" dirty="0" err="1"/>
              <a:t>soluk</a:t>
            </a:r>
            <a:r>
              <a:rPr lang="fr-FR" sz="2400" dirty="0"/>
              <a:t> </a:t>
            </a:r>
            <a:r>
              <a:rPr lang="fr-FR" sz="2400" dirty="0" err="1"/>
              <a:t>alıp</a:t>
            </a:r>
            <a:r>
              <a:rPr lang="fr-FR" sz="2400" dirty="0"/>
              <a:t> </a:t>
            </a:r>
            <a:r>
              <a:rPr lang="fr-FR" sz="2400" dirty="0" err="1"/>
              <a:t>verebilir</a:t>
            </a:r>
            <a:r>
              <a:rPr lang="fr-FR" sz="2400" dirty="0"/>
              <a:t>.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145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7933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fr-FR" sz="2800" dirty="0"/>
              <a:t>Doğum </a:t>
            </a:r>
            <a:r>
              <a:rPr lang="fr-FR" sz="2800" dirty="0" err="1"/>
              <a:t>öncesi</a:t>
            </a:r>
            <a:r>
              <a:rPr lang="fr-FR" sz="2800" dirty="0"/>
              <a:t> </a:t>
            </a:r>
            <a:r>
              <a:rPr lang="fr-FR" sz="2800" dirty="0" err="1"/>
              <a:t>bakım</a:t>
            </a:r>
            <a:r>
              <a:rPr lang="fr-FR" sz="2800" dirty="0"/>
              <a:t>, </a:t>
            </a:r>
            <a:r>
              <a:rPr lang="fr-FR" sz="2800" dirty="0" err="1"/>
              <a:t>gebelik</a:t>
            </a:r>
            <a:r>
              <a:rPr lang="fr-FR" sz="2800" dirty="0"/>
              <a:t> </a:t>
            </a:r>
            <a:r>
              <a:rPr lang="fr-FR" sz="2800" dirty="0" err="1"/>
              <a:t>ve</a:t>
            </a:r>
            <a:r>
              <a:rPr lang="fr-FR" sz="2800" dirty="0"/>
              <a:t> </a:t>
            </a:r>
            <a:r>
              <a:rPr lang="fr-FR" sz="2800" dirty="0" err="1"/>
              <a:t>doğum</a:t>
            </a:r>
            <a:r>
              <a:rPr lang="fr-FR" sz="2800" dirty="0"/>
              <a:t> </a:t>
            </a:r>
            <a:r>
              <a:rPr lang="fr-FR" sz="2800" dirty="0" err="1"/>
              <a:t>sonu</a:t>
            </a:r>
            <a:r>
              <a:rPr lang="fr-FR" sz="2800" dirty="0"/>
              <a:t> </a:t>
            </a:r>
            <a:r>
              <a:rPr lang="fr-FR" sz="2800" dirty="0" err="1"/>
              <a:t>bakı</a:t>
            </a:r>
            <a:r>
              <a:rPr lang="tr-TR" sz="2800" dirty="0"/>
              <a:t>m </a:t>
            </a:r>
            <a:r>
              <a:rPr lang="fr-FR" sz="2800" dirty="0" err="1"/>
              <a:t>konusunda</a:t>
            </a:r>
            <a:r>
              <a:rPr lang="fr-FR" sz="2800" dirty="0"/>
              <a:t> </a:t>
            </a:r>
            <a:r>
              <a:rPr lang="fr-FR" sz="2800" dirty="0" err="1"/>
              <a:t>bilgi</a:t>
            </a:r>
            <a:r>
              <a:rPr lang="fr-FR" sz="2800" dirty="0"/>
              <a:t> </a:t>
            </a:r>
            <a:r>
              <a:rPr lang="fr-FR" sz="2800" dirty="0" err="1"/>
              <a:t>edinme</a:t>
            </a:r>
            <a:r>
              <a:rPr lang="fr-FR" sz="28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14440" y="1751324"/>
            <a:ext cx="89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</a:pP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EĞİTİMİN AMACI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88523" y="2589013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94732" y="1856629"/>
            <a:ext cx="7265895" cy="445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fr-FR" sz="2800" b="1" dirty="0" err="1"/>
              <a:t>Ciltteki</a:t>
            </a:r>
            <a:r>
              <a:rPr lang="fr-FR" sz="2800" b="1" dirty="0"/>
              <a:t> </a:t>
            </a:r>
            <a:r>
              <a:rPr lang="fr-FR" sz="2800" b="1" dirty="0" err="1"/>
              <a:t>Değişiklikler</a:t>
            </a:r>
            <a:r>
              <a:rPr lang="fr-FR" sz="2800" b="1" dirty="0"/>
              <a:t> </a:t>
            </a:r>
          </a:p>
          <a:p>
            <a:pPr lvl="0">
              <a:lnSpc>
                <a:spcPct val="90000"/>
              </a:lnSpc>
            </a:pPr>
            <a:endParaRPr lang="tr-TR" sz="2800" b="1" dirty="0"/>
          </a:p>
          <a:p>
            <a:pPr marL="356235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600" dirty="0" err="1"/>
              <a:t>Gebelik</a:t>
            </a:r>
            <a:r>
              <a:rPr lang="tr-TR" sz="2600" dirty="0"/>
              <a:t>te ciltte oluşan</a:t>
            </a:r>
            <a:r>
              <a:rPr lang="fr-FR" sz="2600" dirty="0"/>
              <a:t> </a:t>
            </a:r>
            <a:r>
              <a:rPr lang="fr-FR" sz="2600" dirty="0" err="1"/>
              <a:t>çatlaklar</a:t>
            </a:r>
            <a:r>
              <a:rPr lang="fr-FR" sz="2600" dirty="0"/>
              <a:t> </a:t>
            </a:r>
            <a:r>
              <a:rPr lang="fr-FR" sz="2600" dirty="0" err="1"/>
              <a:t>özellikle</a:t>
            </a:r>
            <a:r>
              <a:rPr lang="fr-FR" sz="2600" dirty="0"/>
              <a:t> </a:t>
            </a:r>
            <a:r>
              <a:rPr lang="fr-FR" sz="2600" dirty="0" err="1"/>
              <a:t>kalça</a:t>
            </a:r>
            <a:r>
              <a:rPr lang="tr-TR" sz="2600" dirty="0"/>
              <a:t>da</a:t>
            </a:r>
            <a:r>
              <a:rPr lang="fr-FR" sz="2600" dirty="0"/>
              <a:t>, </a:t>
            </a:r>
            <a:r>
              <a:rPr lang="fr-FR" sz="2600" dirty="0" err="1"/>
              <a:t>karında</a:t>
            </a:r>
            <a:r>
              <a:rPr lang="fr-FR" sz="2600" dirty="0"/>
              <a:t>, </a:t>
            </a:r>
            <a:r>
              <a:rPr lang="fr-FR" sz="2600" dirty="0" err="1"/>
              <a:t>uylukta</a:t>
            </a:r>
            <a:r>
              <a:rPr lang="fr-FR" sz="2600" dirty="0"/>
              <a:t> </a:t>
            </a:r>
            <a:r>
              <a:rPr lang="fr-FR" sz="2600" dirty="0" err="1"/>
              <a:t>ve</a:t>
            </a:r>
            <a:r>
              <a:rPr lang="fr-FR" sz="2600" dirty="0"/>
              <a:t> </a:t>
            </a:r>
            <a:r>
              <a:rPr lang="fr-FR" sz="2600" dirty="0" err="1"/>
              <a:t>memelerde</a:t>
            </a:r>
            <a:r>
              <a:rPr lang="fr-FR" sz="2600" dirty="0"/>
              <a:t> </a:t>
            </a:r>
            <a:r>
              <a:rPr lang="fr-FR" sz="2600" dirty="0" err="1"/>
              <a:t>görülür</a:t>
            </a:r>
            <a:r>
              <a:rPr lang="fr-FR" sz="2600" dirty="0"/>
              <a:t>.</a:t>
            </a:r>
          </a:p>
          <a:p>
            <a:pPr marL="356235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600" dirty="0" err="1"/>
              <a:t>Genellikle</a:t>
            </a:r>
            <a:r>
              <a:rPr lang="fr-FR" sz="2600" dirty="0"/>
              <a:t> </a:t>
            </a:r>
            <a:r>
              <a:rPr lang="fr-FR" sz="2600" dirty="0" err="1"/>
              <a:t>çizgiler</a:t>
            </a:r>
            <a:r>
              <a:rPr lang="fr-FR" sz="2600" dirty="0"/>
              <a:t> </a:t>
            </a:r>
            <a:r>
              <a:rPr lang="fr-FR" sz="2600" dirty="0" err="1"/>
              <a:t>kırmızı</a:t>
            </a:r>
            <a:r>
              <a:rPr lang="fr-FR" sz="2600" dirty="0"/>
              <a:t>, </a:t>
            </a:r>
            <a:r>
              <a:rPr lang="fr-FR" sz="2600" dirty="0" err="1"/>
              <a:t>pembe</a:t>
            </a:r>
            <a:r>
              <a:rPr lang="fr-FR" sz="2600" dirty="0"/>
              <a:t>,  </a:t>
            </a:r>
            <a:r>
              <a:rPr lang="fr-FR" sz="2600" dirty="0" err="1"/>
              <a:t>kahverengi</a:t>
            </a:r>
            <a:r>
              <a:rPr lang="fr-FR" sz="2600" dirty="0"/>
              <a:t> </a:t>
            </a:r>
            <a:r>
              <a:rPr lang="fr-FR" sz="2600" dirty="0" err="1"/>
              <a:t>veya</a:t>
            </a:r>
            <a:r>
              <a:rPr lang="fr-FR" sz="2600" dirty="0"/>
              <a:t> mor </a:t>
            </a:r>
            <a:r>
              <a:rPr lang="fr-FR" sz="2600" dirty="0" err="1"/>
              <a:t>renkli</a:t>
            </a:r>
            <a:r>
              <a:rPr lang="fr-FR" sz="2600" dirty="0"/>
              <a:t> </a:t>
            </a:r>
            <a:r>
              <a:rPr lang="fr-FR" sz="2600" dirty="0" err="1"/>
              <a:t>derinin</a:t>
            </a:r>
            <a:r>
              <a:rPr lang="fr-FR" sz="2600" dirty="0"/>
              <a:t> </a:t>
            </a:r>
            <a:r>
              <a:rPr lang="fr-FR" sz="2600" dirty="0" err="1"/>
              <a:t>gerginleşmesi</a:t>
            </a:r>
            <a:r>
              <a:rPr lang="fr-FR" sz="2600" dirty="0"/>
              <a:t> </a:t>
            </a:r>
            <a:r>
              <a:rPr lang="fr-FR" sz="2600" dirty="0" err="1"/>
              <a:t>nedeniyle</a:t>
            </a:r>
            <a:r>
              <a:rPr lang="fr-FR" sz="2600" dirty="0"/>
              <a:t> </a:t>
            </a:r>
            <a:r>
              <a:rPr lang="fr-FR" sz="2600" dirty="0" err="1"/>
              <a:t>oluşur</a:t>
            </a:r>
            <a:r>
              <a:rPr lang="fr-FR" sz="2600" dirty="0"/>
              <a:t>.</a:t>
            </a:r>
          </a:p>
          <a:p>
            <a:pPr marL="356235" lvl="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600" dirty="0" err="1"/>
              <a:t>Gebeliğin</a:t>
            </a:r>
            <a:r>
              <a:rPr lang="fr-FR" sz="2600" dirty="0"/>
              <a:t> </a:t>
            </a:r>
            <a:r>
              <a:rPr lang="fr-FR" sz="2600" dirty="0" err="1"/>
              <a:t>ikinci</a:t>
            </a:r>
            <a:r>
              <a:rPr lang="fr-FR" sz="2600" dirty="0"/>
              <a:t> </a:t>
            </a:r>
            <a:r>
              <a:rPr lang="fr-FR" sz="2600" dirty="0" err="1"/>
              <a:t>yarısında</a:t>
            </a:r>
            <a:r>
              <a:rPr lang="fr-FR" sz="2600" dirty="0"/>
              <a:t>  </a:t>
            </a:r>
            <a:r>
              <a:rPr lang="fr-FR" sz="2600" dirty="0" err="1"/>
              <a:t>ortaya</a:t>
            </a:r>
            <a:r>
              <a:rPr lang="fr-FR" sz="2600" dirty="0"/>
              <a:t> </a:t>
            </a:r>
            <a:r>
              <a:rPr lang="fr-FR" sz="2600" dirty="0" err="1"/>
              <a:t>çıkabilir</a:t>
            </a:r>
            <a:r>
              <a:rPr lang="fr-FR" sz="2600" dirty="0"/>
              <a:t>.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800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393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5CDB8-7177-804E-AA1A-EFFF0BFF7562}"/>
              </a:ext>
            </a:extLst>
          </p:cNvPr>
          <p:cNvSpPr txBox="1"/>
          <p:nvPr/>
        </p:nvSpPr>
        <p:spPr>
          <a:xfrm>
            <a:off x="4066163" y="2988783"/>
            <a:ext cx="270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dirty="0"/>
              <a:t>Bu alana</a:t>
            </a:r>
          </a:p>
          <a:p>
            <a:r>
              <a:rPr lang="en-TR" sz="2400" dirty="0"/>
              <a:t>görsel</a:t>
            </a:r>
          </a:p>
          <a:p>
            <a:r>
              <a:rPr lang="en-TR" sz="2400" dirty="0"/>
              <a:t>yerleştirilebilir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6AAFE-6C0F-954C-93FF-FF6205E3704F}"/>
              </a:ext>
            </a:extLst>
          </p:cNvPr>
          <p:cNvSpPr txBox="1"/>
          <p:nvPr/>
        </p:nvSpPr>
        <p:spPr>
          <a:xfrm>
            <a:off x="475133" y="2619452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011621" y="1933301"/>
            <a:ext cx="5233059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/>
              <a:t>Ciltteki </a:t>
            </a:r>
            <a:r>
              <a:rPr lang="fr-FR" sz="2800" b="1" dirty="0" err="1"/>
              <a:t>Değişiklikler</a:t>
            </a:r>
            <a:r>
              <a:rPr lang="fr-FR" sz="2800" b="1" dirty="0"/>
              <a:t> </a:t>
            </a: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800" dirty="0"/>
              <a:t>Meme </a:t>
            </a:r>
            <a:r>
              <a:rPr lang="fr-FR" sz="2800" dirty="0" err="1"/>
              <a:t>uçları</a:t>
            </a:r>
            <a:r>
              <a:rPr lang="fr-FR" sz="2800" dirty="0"/>
              <a:t> </a:t>
            </a:r>
            <a:r>
              <a:rPr lang="fr-FR" sz="2800" dirty="0" err="1"/>
              <a:t>gebe</a:t>
            </a:r>
            <a:r>
              <a:rPr lang="fr-FR" sz="2800" dirty="0"/>
              <a:t> </a:t>
            </a:r>
            <a:r>
              <a:rPr lang="fr-FR" sz="2800" dirty="0" err="1"/>
              <a:t>kalmadan</a:t>
            </a:r>
            <a:r>
              <a:rPr lang="fr-FR" sz="2800" dirty="0"/>
              <a:t> </a:t>
            </a:r>
            <a:r>
              <a:rPr lang="fr-FR" sz="2800" dirty="0" err="1"/>
              <a:t>önceki</a:t>
            </a:r>
            <a:r>
              <a:rPr lang="fr-FR" sz="2800" dirty="0"/>
              <a:t> </a:t>
            </a:r>
            <a:r>
              <a:rPr lang="fr-FR" sz="2800" dirty="0" err="1"/>
              <a:t>renginden</a:t>
            </a:r>
            <a:r>
              <a:rPr lang="fr-FR" sz="2800" dirty="0"/>
              <a:t> </a:t>
            </a:r>
            <a:r>
              <a:rPr lang="fr-FR" sz="2800" dirty="0" err="1"/>
              <a:t>daha</a:t>
            </a:r>
            <a:r>
              <a:rPr lang="fr-FR" sz="2800" dirty="0"/>
              <a:t> </a:t>
            </a:r>
            <a:r>
              <a:rPr lang="fr-FR" sz="2800" dirty="0" err="1"/>
              <a:t>koyudur</a:t>
            </a:r>
            <a:r>
              <a:rPr lang="fr-FR" sz="2800" dirty="0"/>
              <a:t>.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800" dirty="0" err="1"/>
              <a:t>Göbekten</a:t>
            </a:r>
            <a:r>
              <a:rPr lang="fr-FR" sz="2800" dirty="0"/>
              <a:t> </a:t>
            </a:r>
            <a:r>
              <a:rPr lang="fr-FR" sz="2800" dirty="0" err="1"/>
              <a:t>başlayarak</a:t>
            </a:r>
            <a:r>
              <a:rPr lang="fr-FR" sz="2800" dirty="0"/>
              <a:t> </a:t>
            </a:r>
            <a:r>
              <a:rPr lang="fr-FR" sz="2800" dirty="0" err="1"/>
              <a:t>aşağıya</a:t>
            </a:r>
            <a:r>
              <a:rPr lang="fr-FR" sz="2800" dirty="0"/>
              <a:t> </a:t>
            </a:r>
            <a:r>
              <a:rPr lang="fr-FR" sz="2800" dirty="0" err="1"/>
              <a:t>doğru</a:t>
            </a:r>
            <a:r>
              <a:rPr lang="fr-FR" sz="2800" dirty="0"/>
              <a:t> </a:t>
            </a:r>
            <a:r>
              <a:rPr lang="fr-FR" sz="2800" dirty="0" err="1"/>
              <a:t>inen</a:t>
            </a:r>
            <a:r>
              <a:rPr lang="fr-FR" sz="2800" dirty="0"/>
              <a:t> </a:t>
            </a:r>
            <a:r>
              <a:rPr lang="fr-FR" sz="2800" dirty="0" err="1"/>
              <a:t>koyu</a:t>
            </a:r>
            <a:r>
              <a:rPr lang="fr-FR" sz="2800" dirty="0"/>
              <a:t> </a:t>
            </a:r>
            <a:r>
              <a:rPr lang="fr-FR" sz="2800" dirty="0" err="1"/>
              <a:t>bir</a:t>
            </a:r>
            <a:r>
              <a:rPr lang="fr-FR" sz="2800" dirty="0"/>
              <a:t> </a:t>
            </a:r>
            <a:r>
              <a:rPr lang="fr-FR" sz="2800" dirty="0" err="1"/>
              <a:t>çizgi</a:t>
            </a:r>
            <a:r>
              <a:rPr lang="fr-FR" sz="2800" dirty="0"/>
              <a:t> </a:t>
            </a:r>
            <a:r>
              <a:rPr lang="fr-FR" sz="2800" dirty="0" err="1"/>
              <a:t>oluşabilir</a:t>
            </a:r>
            <a:r>
              <a:rPr lang="fr-FR" sz="2800" dirty="0"/>
              <a:t>.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800" dirty="0" err="1"/>
              <a:t>Alın</a:t>
            </a:r>
            <a:r>
              <a:rPr lang="fr-FR" sz="2800" dirty="0"/>
              <a:t> </a:t>
            </a:r>
            <a:r>
              <a:rPr lang="fr-FR" sz="2800" dirty="0" err="1"/>
              <a:t>burun</a:t>
            </a:r>
            <a:r>
              <a:rPr lang="fr-FR" sz="2800" dirty="0"/>
              <a:t> </a:t>
            </a:r>
            <a:r>
              <a:rPr lang="fr-FR" sz="2800" dirty="0" err="1"/>
              <a:t>yanaklarda</a:t>
            </a:r>
            <a:r>
              <a:rPr lang="fr-FR" sz="2800" dirty="0"/>
              <a:t> </a:t>
            </a:r>
            <a:r>
              <a:rPr lang="fr-FR" sz="2800" dirty="0" err="1"/>
              <a:t>kahverengi</a:t>
            </a:r>
            <a:r>
              <a:rPr lang="fr-FR" sz="2800" dirty="0"/>
              <a:t> </a:t>
            </a:r>
            <a:r>
              <a:rPr lang="fr-FR" sz="2800" dirty="0" err="1"/>
              <a:t>lekeler</a:t>
            </a:r>
            <a:r>
              <a:rPr lang="fr-FR" sz="2800" dirty="0"/>
              <a:t> </a:t>
            </a:r>
            <a:r>
              <a:rPr lang="fr-FR" sz="2800" dirty="0" err="1"/>
              <a:t>görülebilir</a:t>
            </a:r>
            <a:r>
              <a:rPr lang="fr-FR" sz="2800" dirty="0"/>
              <a:t>. 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000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000" dirty="0"/>
          </a:p>
          <a:p>
            <a:pPr lvl="0" algn="just">
              <a:lnSpc>
                <a:spcPct val="90000"/>
              </a:lnSpc>
            </a:pPr>
            <a:endParaRPr lang="tr-TR" sz="2400" b="1" dirty="0"/>
          </a:p>
        </p:txBody>
      </p:sp>
      <p:pic>
        <p:nvPicPr>
          <p:cNvPr id="8" name="Google Shape;280;p36" descr="imagesCAADLIZ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855" y="2435860"/>
            <a:ext cx="3051958" cy="2368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56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07031" y="2636514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36543" y="2099443"/>
            <a:ext cx="7265895" cy="25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 err="1"/>
              <a:t>Memelerde</a:t>
            </a:r>
            <a:r>
              <a:rPr lang="fr-FR" sz="2800" b="1" dirty="0"/>
              <a:t> </a:t>
            </a:r>
            <a:r>
              <a:rPr lang="fr-FR" sz="2800" b="1" dirty="0" err="1"/>
              <a:t>Hassasiyet</a:t>
            </a:r>
            <a:r>
              <a:rPr lang="fr-FR" sz="2800" b="1" dirty="0"/>
              <a:t> </a:t>
            </a:r>
          </a:p>
          <a:p>
            <a:pPr lvl="0" algn="just">
              <a:lnSpc>
                <a:spcPct val="90000"/>
              </a:lnSpc>
            </a:pPr>
            <a:endParaRPr lang="tr-TR" sz="2800" b="1" dirty="0"/>
          </a:p>
          <a:p>
            <a:pPr marL="34290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600" dirty="0" err="1"/>
              <a:t>Memelerde</a:t>
            </a:r>
            <a:r>
              <a:rPr lang="fr-FR" sz="2600" dirty="0"/>
              <a:t> </a:t>
            </a:r>
            <a:r>
              <a:rPr lang="fr-FR" sz="2600" dirty="0" err="1"/>
              <a:t>dolaşımın</a:t>
            </a:r>
            <a:r>
              <a:rPr lang="fr-FR" sz="2600" dirty="0"/>
              <a:t> </a:t>
            </a:r>
            <a:r>
              <a:rPr lang="fr-FR" sz="2600" dirty="0" err="1"/>
              <a:t>artmasına</a:t>
            </a:r>
            <a:r>
              <a:rPr lang="fr-FR" sz="2600" dirty="0"/>
              <a:t> </a:t>
            </a:r>
            <a:r>
              <a:rPr lang="fr-FR" sz="2600" dirty="0" err="1"/>
              <a:t>bağlı</a:t>
            </a:r>
            <a:r>
              <a:rPr lang="fr-FR" sz="2600" dirty="0"/>
              <a:t> </a:t>
            </a:r>
            <a:r>
              <a:rPr lang="fr-FR" sz="2600" dirty="0" err="1"/>
              <a:t>olarak</a:t>
            </a:r>
            <a:r>
              <a:rPr lang="fr-FR" sz="2600" dirty="0"/>
              <a:t> </a:t>
            </a:r>
            <a:r>
              <a:rPr lang="fr-FR" sz="2600" dirty="0" err="1"/>
              <a:t>büyüme</a:t>
            </a:r>
            <a:r>
              <a:rPr lang="fr-FR" sz="2600" dirty="0"/>
              <a:t> </a:t>
            </a:r>
            <a:r>
              <a:rPr lang="fr-FR" sz="2600" dirty="0" err="1"/>
              <a:t>ve</a:t>
            </a:r>
            <a:r>
              <a:rPr lang="fr-FR" sz="2600" dirty="0"/>
              <a:t> </a:t>
            </a:r>
            <a:r>
              <a:rPr lang="fr-FR" sz="2600" dirty="0" err="1"/>
              <a:t>toplar</a:t>
            </a:r>
            <a:r>
              <a:rPr lang="fr-FR" sz="2600" dirty="0"/>
              <a:t> </a:t>
            </a:r>
            <a:r>
              <a:rPr lang="fr-FR" sz="2600" dirty="0" err="1"/>
              <a:t>damarlarda</a:t>
            </a:r>
            <a:r>
              <a:rPr lang="fr-FR" sz="2600" dirty="0"/>
              <a:t> </a:t>
            </a:r>
            <a:r>
              <a:rPr lang="fr-FR" sz="2600" dirty="0" err="1"/>
              <a:t>artış</a:t>
            </a:r>
            <a:r>
              <a:rPr lang="fr-FR" sz="2600" dirty="0"/>
              <a:t> </a:t>
            </a:r>
            <a:r>
              <a:rPr lang="fr-FR" sz="2600" dirty="0" err="1"/>
              <a:t>ortaya</a:t>
            </a:r>
            <a:r>
              <a:rPr lang="fr-FR" sz="2600" dirty="0"/>
              <a:t> </a:t>
            </a:r>
            <a:r>
              <a:rPr lang="fr-FR" sz="2600" dirty="0" err="1"/>
              <a:t>çıkar</a:t>
            </a:r>
            <a:r>
              <a:rPr lang="fr-FR" sz="2600" dirty="0"/>
              <a:t>.</a:t>
            </a:r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600" dirty="0" err="1"/>
              <a:t>Memelerde</a:t>
            </a:r>
            <a:r>
              <a:rPr lang="fr-FR" sz="2600" dirty="0"/>
              <a:t> </a:t>
            </a:r>
            <a:r>
              <a:rPr lang="fr-FR" sz="2600" dirty="0" err="1"/>
              <a:t>hassasiyet</a:t>
            </a:r>
            <a:r>
              <a:rPr lang="fr-FR" sz="2600" dirty="0"/>
              <a:t>  hormonal </a:t>
            </a:r>
            <a:r>
              <a:rPr lang="fr-FR" sz="2600" dirty="0" err="1"/>
              <a:t>etkiye</a:t>
            </a:r>
            <a:r>
              <a:rPr lang="fr-FR" sz="2600" dirty="0"/>
              <a:t> </a:t>
            </a:r>
            <a:r>
              <a:rPr lang="fr-FR" sz="2600" dirty="0" err="1"/>
              <a:t>bağlıdır</a:t>
            </a:r>
            <a:r>
              <a:rPr lang="fr-FR" sz="2600" dirty="0"/>
              <a:t>.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8835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5CDB8-7177-804E-AA1A-EFFF0BFF7562}"/>
              </a:ext>
            </a:extLst>
          </p:cNvPr>
          <p:cNvSpPr txBox="1"/>
          <p:nvPr/>
        </p:nvSpPr>
        <p:spPr>
          <a:xfrm>
            <a:off x="4066163" y="2988783"/>
            <a:ext cx="270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dirty="0"/>
              <a:t>Bu alana</a:t>
            </a:r>
          </a:p>
          <a:p>
            <a:r>
              <a:rPr lang="en-TR" sz="2400" dirty="0"/>
              <a:t>görsel</a:t>
            </a:r>
          </a:p>
          <a:p>
            <a:r>
              <a:rPr lang="en-TR" sz="2400" dirty="0"/>
              <a:t>yerleştirilebilir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6AAFE-6C0F-954C-93FF-FF6205E3704F}"/>
              </a:ext>
            </a:extLst>
          </p:cNvPr>
          <p:cNvSpPr txBox="1"/>
          <p:nvPr/>
        </p:nvSpPr>
        <p:spPr>
          <a:xfrm>
            <a:off x="498831" y="2714507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6950989" y="2189170"/>
            <a:ext cx="523305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fr-FR" sz="2800" b="1" dirty="0"/>
              <a:t>Meme </a:t>
            </a:r>
            <a:r>
              <a:rPr lang="fr-FR" sz="2800" b="1" dirty="0" err="1"/>
              <a:t>Başında</a:t>
            </a:r>
            <a:r>
              <a:rPr lang="fr-FR" sz="2800" b="1" dirty="0"/>
              <a:t> </a:t>
            </a:r>
            <a:r>
              <a:rPr lang="fr-FR" sz="2800" b="1" dirty="0" err="1"/>
              <a:t>Belirginleşme</a:t>
            </a:r>
            <a:endParaRPr lang="fr-FR" sz="2800" b="1" dirty="0"/>
          </a:p>
          <a:p>
            <a:pPr lvl="0">
              <a:lnSpc>
                <a:spcPct val="90000"/>
              </a:lnSpc>
            </a:pP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Gebeliğin 6-8. </a:t>
            </a:r>
            <a:r>
              <a:rPr lang="fr-FR" sz="2400" dirty="0" err="1"/>
              <a:t>haftasında</a:t>
            </a:r>
            <a:r>
              <a:rPr lang="fr-FR" sz="2400" dirty="0"/>
              <a:t> hormonal </a:t>
            </a:r>
            <a:r>
              <a:rPr lang="fr-FR" sz="2400" dirty="0" err="1"/>
              <a:t>etkilere</a:t>
            </a:r>
            <a:r>
              <a:rPr lang="fr-FR" sz="2400" dirty="0"/>
              <a:t> </a:t>
            </a:r>
            <a:r>
              <a:rPr lang="fr-FR" sz="2400" dirty="0" err="1"/>
              <a:t>bağlı</a:t>
            </a:r>
            <a:r>
              <a:rPr lang="fr-FR" sz="2400" dirty="0"/>
              <a:t> </a:t>
            </a:r>
            <a:r>
              <a:rPr lang="fr-FR" sz="2400" dirty="0" err="1"/>
              <a:t>olarak</a:t>
            </a:r>
            <a:r>
              <a:rPr lang="fr-FR" sz="2400" dirty="0"/>
              <a:t> </a:t>
            </a:r>
            <a:r>
              <a:rPr lang="fr-FR" sz="2400" dirty="0" err="1"/>
              <a:t>oluşur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Meme </a:t>
            </a:r>
            <a:r>
              <a:rPr lang="fr-FR" sz="2400" dirty="0" err="1"/>
              <a:t>başında</a:t>
            </a:r>
            <a:r>
              <a:rPr lang="fr-FR" sz="2400" dirty="0"/>
              <a:t> </a:t>
            </a:r>
            <a:r>
              <a:rPr lang="fr-FR" sz="2400" dirty="0" err="1"/>
              <a:t>bulunan</a:t>
            </a:r>
            <a:r>
              <a:rPr lang="fr-FR" sz="2400" dirty="0"/>
              <a:t> </a:t>
            </a:r>
            <a:r>
              <a:rPr lang="fr-FR" sz="2400" dirty="0" err="1"/>
              <a:t>çıkıntıların</a:t>
            </a:r>
            <a:r>
              <a:rPr lang="fr-FR" sz="2400" dirty="0"/>
              <a:t> </a:t>
            </a:r>
            <a:r>
              <a:rPr lang="fr-FR" sz="2400" dirty="0" err="1"/>
              <a:t>görevi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göğüs</a:t>
            </a:r>
            <a:r>
              <a:rPr lang="fr-FR" sz="2400" dirty="0"/>
              <a:t> </a:t>
            </a:r>
            <a:r>
              <a:rPr lang="fr-FR" sz="2400" dirty="0" err="1"/>
              <a:t>ucu</a:t>
            </a:r>
            <a:r>
              <a:rPr lang="fr-FR" sz="2400" dirty="0"/>
              <a:t> </a:t>
            </a:r>
            <a:r>
              <a:rPr lang="fr-FR" sz="2400" dirty="0" err="1"/>
              <a:t>sağlığını</a:t>
            </a:r>
            <a:r>
              <a:rPr lang="fr-FR" sz="2400" dirty="0"/>
              <a:t> </a:t>
            </a:r>
            <a:r>
              <a:rPr lang="fr-FR" sz="2400" dirty="0" err="1"/>
              <a:t>korumaya</a:t>
            </a:r>
            <a:r>
              <a:rPr lang="fr-FR" sz="2400" dirty="0"/>
              <a:t> </a:t>
            </a:r>
            <a:r>
              <a:rPr lang="fr-FR" sz="2400" dirty="0" err="1"/>
              <a:t>yardımcı</a:t>
            </a:r>
            <a:r>
              <a:rPr lang="fr-FR" sz="2400" dirty="0"/>
              <a:t> </a:t>
            </a:r>
            <a:r>
              <a:rPr lang="fr-FR" sz="2400" dirty="0" err="1"/>
              <a:t>olmak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yağ</a:t>
            </a:r>
            <a:r>
              <a:rPr lang="fr-FR" sz="2400" dirty="0"/>
              <a:t> </a:t>
            </a:r>
            <a:r>
              <a:rPr lang="fr-FR" sz="2400" dirty="0" err="1"/>
              <a:t>salgılamaktır</a:t>
            </a:r>
            <a:r>
              <a:rPr lang="fr-FR" sz="2400" dirty="0"/>
              <a:t>.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000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000" dirty="0"/>
          </a:p>
          <a:p>
            <a:pPr lvl="0" algn="just">
              <a:lnSpc>
                <a:spcPct val="90000"/>
              </a:lnSpc>
            </a:pPr>
            <a:endParaRPr lang="tr-TR" sz="2400" b="1" dirty="0"/>
          </a:p>
        </p:txBody>
      </p:sp>
      <p:pic>
        <p:nvPicPr>
          <p:cNvPr id="7" name="Google Shape;297;p38" descr="montgomery tüberküller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855" y="2189170"/>
            <a:ext cx="3040083" cy="262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7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95156" y="2600888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44609" y="2199891"/>
            <a:ext cx="66379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Ağız </a:t>
            </a:r>
            <a:r>
              <a:rPr lang="fr-FR" sz="2800" b="1" dirty="0" err="1"/>
              <a:t>Sütü</a:t>
            </a:r>
            <a:r>
              <a:rPr lang="fr-FR" sz="2800" b="1" dirty="0"/>
              <a:t> (</a:t>
            </a:r>
            <a:r>
              <a:rPr lang="fr-FR" sz="2800" b="1" dirty="0" err="1"/>
              <a:t>Kolostrum</a:t>
            </a:r>
            <a:r>
              <a:rPr lang="fr-FR" sz="2800" b="1" dirty="0"/>
              <a:t>) </a:t>
            </a:r>
            <a:r>
              <a:rPr lang="fr-FR" sz="2800" b="1" dirty="0" err="1"/>
              <a:t>Salınımı</a:t>
            </a:r>
            <a:endParaRPr lang="fr-FR" sz="2800" b="1" dirty="0"/>
          </a:p>
          <a:p>
            <a:pPr lvl="0">
              <a:buClr>
                <a:schemeClr val="dk1"/>
              </a:buClr>
              <a:buSzPts val="3200"/>
            </a:pP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Meme </a:t>
            </a:r>
            <a:r>
              <a:rPr lang="fr-FR" sz="2400" dirty="0" err="1"/>
              <a:t>başından</a:t>
            </a:r>
            <a:r>
              <a:rPr lang="fr-FR" sz="2400" dirty="0"/>
              <a:t>  </a:t>
            </a:r>
            <a:r>
              <a:rPr lang="fr-FR" sz="2400" dirty="0" err="1"/>
              <a:t>ağız</a:t>
            </a:r>
            <a:r>
              <a:rPr lang="fr-FR" sz="2400" dirty="0"/>
              <a:t> </a:t>
            </a:r>
            <a:r>
              <a:rPr lang="fr-FR" sz="2400" dirty="0" err="1"/>
              <a:t>sütü</a:t>
            </a:r>
            <a:r>
              <a:rPr lang="fr-FR" sz="2400" dirty="0"/>
              <a:t> (</a:t>
            </a:r>
            <a:r>
              <a:rPr lang="fr-FR" sz="2400" dirty="0" err="1"/>
              <a:t>kolostrum</a:t>
            </a:r>
            <a:r>
              <a:rPr lang="fr-FR" sz="2400" dirty="0"/>
              <a:t>) </a:t>
            </a:r>
            <a:r>
              <a:rPr lang="fr-FR" sz="2400" dirty="0" err="1"/>
              <a:t>salınımı</a:t>
            </a:r>
            <a:r>
              <a:rPr lang="fr-FR" sz="2400" dirty="0"/>
              <a:t> 16. </a:t>
            </a:r>
            <a:r>
              <a:rPr lang="fr-FR" sz="2400" dirty="0" err="1"/>
              <a:t>haftadan</a:t>
            </a:r>
            <a:r>
              <a:rPr lang="fr-FR" sz="2400" dirty="0"/>
              <a:t> sonra </a:t>
            </a:r>
            <a:r>
              <a:rPr lang="fr-FR" sz="2400" dirty="0" err="1"/>
              <a:t>ortaya</a:t>
            </a:r>
            <a:r>
              <a:rPr lang="fr-FR" sz="2400" dirty="0"/>
              <a:t> </a:t>
            </a:r>
            <a:r>
              <a:rPr lang="fr-FR" sz="2400" dirty="0" err="1"/>
              <a:t>çıkabilir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Bu </a:t>
            </a:r>
            <a:r>
              <a:rPr lang="fr-FR" sz="2400" dirty="0" err="1"/>
              <a:t>durum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memelerin</a:t>
            </a:r>
            <a:r>
              <a:rPr lang="fr-FR" sz="2400" dirty="0"/>
              <a:t> </a:t>
            </a:r>
            <a:r>
              <a:rPr lang="fr-FR" sz="2400" dirty="0" err="1"/>
              <a:t>bebeği</a:t>
            </a:r>
            <a:r>
              <a:rPr lang="fr-FR" sz="2400" dirty="0"/>
              <a:t> </a:t>
            </a:r>
            <a:r>
              <a:rPr lang="fr-FR" sz="2400" dirty="0" err="1"/>
              <a:t>emzirmeye</a:t>
            </a:r>
            <a:r>
              <a:rPr lang="fr-FR" sz="2400" dirty="0"/>
              <a:t> </a:t>
            </a:r>
            <a:r>
              <a:rPr lang="fr-FR" sz="2400" dirty="0" err="1"/>
              <a:t>hazırlık</a:t>
            </a:r>
            <a:r>
              <a:rPr lang="fr-FR" sz="2400" dirty="0"/>
              <a:t> </a:t>
            </a:r>
            <a:r>
              <a:rPr lang="fr-FR" sz="2400" dirty="0" err="1"/>
              <a:t>yapmaya</a:t>
            </a:r>
            <a:r>
              <a:rPr lang="fr-FR" sz="2400" dirty="0"/>
              <a:t> </a:t>
            </a:r>
            <a:r>
              <a:rPr lang="fr-FR" sz="2400" dirty="0" err="1"/>
              <a:t>başladığının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işaretidir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normal </a:t>
            </a:r>
            <a:r>
              <a:rPr lang="fr-FR" sz="2400" dirty="0" err="1"/>
              <a:t>kabul</a:t>
            </a:r>
            <a:r>
              <a:rPr lang="fr-FR" sz="2400" dirty="0"/>
              <a:t> </a:t>
            </a:r>
            <a:r>
              <a:rPr lang="fr-FR" sz="2400" dirty="0" err="1"/>
              <a:t>edilir</a:t>
            </a:r>
            <a:r>
              <a:rPr lang="fr-FR" sz="2400" dirty="0"/>
              <a:t>.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32691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5CDB8-7177-804E-AA1A-EFFF0BFF7562}"/>
              </a:ext>
            </a:extLst>
          </p:cNvPr>
          <p:cNvSpPr txBox="1"/>
          <p:nvPr/>
        </p:nvSpPr>
        <p:spPr>
          <a:xfrm>
            <a:off x="4066163" y="2988783"/>
            <a:ext cx="270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dirty="0"/>
              <a:t>Bu alana</a:t>
            </a:r>
          </a:p>
          <a:p>
            <a:r>
              <a:rPr lang="en-TR" sz="2400" dirty="0"/>
              <a:t>görsel</a:t>
            </a:r>
          </a:p>
          <a:p>
            <a:r>
              <a:rPr lang="en-TR" sz="2400" dirty="0"/>
              <a:t>yerleştirilebilir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6AAFE-6C0F-954C-93FF-FF6205E3704F}"/>
              </a:ext>
            </a:extLst>
          </p:cNvPr>
          <p:cNvSpPr txBox="1"/>
          <p:nvPr/>
        </p:nvSpPr>
        <p:spPr>
          <a:xfrm>
            <a:off x="417658" y="2804117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206300" y="2961622"/>
            <a:ext cx="43598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fr-FR" sz="2800" b="1" dirty="0"/>
              <a:t>Aşırı </a:t>
            </a:r>
            <a:r>
              <a:rPr lang="fr-FR" sz="2800" b="1" dirty="0" err="1"/>
              <a:t>Tükürük</a:t>
            </a:r>
            <a:r>
              <a:rPr lang="fr-FR" sz="2800" b="1" dirty="0"/>
              <a:t> </a:t>
            </a:r>
            <a:r>
              <a:rPr lang="fr-FR" sz="2800" b="1" dirty="0" err="1"/>
              <a:t>Salınımı</a:t>
            </a:r>
            <a:endParaRPr lang="fr-FR" sz="2800" b="1" dirty="0"/>
          </a:p>
          <a:p>
            <a:pPr lvl="0">
              <a:lnSpc>
                <a:spcPct val="90000"/>
              </a:lnSpc>
            </a:pP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Bazı </a:t>
            </a:r>
            <a:r>
              <a:rPr lang="fr-FR" sz="2400" dirty="0" err="1"/>
              <a:t>gebelerde</a:t>
            </a:r>
            <a:r>
              <a:rPr lang="fr-FR" sz="2400" dirty="0"/>
              <a:t> </a:t>
            </a:r>
            <a:r>
              <a:rPr lang="tr-TR" sz="2400" dirty="0"/>
              <a:t>aşırı </a:t>
            </a:r>
            <a:r>
              <a:rPr lang="tr-TR" sz="2400" dirty="0" err="1"/>
              <a:t>tükrük</a:t>
            </a:r>
            <a:r>
              <a:rPr lang="tr-TR" sz="2400" dirty="0"/>
              <a:t> salınımı </a:t>
            </a:r>
            <a:r>
              <a:rPr lang="fr-FR" sz="2400" dirty="0" err="1"/>
              <a:t>görülebilir</a:t>
            </a:r>
            <a:r>
              <a:rPr lang="fr-FR" sz="2400" dirty="0"/>
              <a:t>.</a:t>
            </a:r>
          </a:p>
          <a:p>
            <a:pPr lvl="0">
              <a:spcBef>
                <a:spcPts val="640"/>
              </a:spcBef>
            </a:pPr>
            <a:endParaRPr lang="fr-FR" sz="2400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000" dirty="0"/>
          </a:p>
          <a:p>
            <a:pPr lvl="0" algn="just">
              <a:lnSpc>
                <a:spcPct val="90000"/>
              </a:lnSpc>
            </a:pPr>
            <a:endParaRPr lang="tr-TR" sz="2400" b="1" dirty="0"/>
          </a:p>
        </p:txBody>
      </p:sp>
      <p:pic>
        <p:nvPicPr>
          <p:cNvPr id="8" name="Google Shape;31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0169" y="2549928"/>
            <a:ext cx="3066742" cy="203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372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76648" y="2505886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br>
              <a:rPr lang="fr-FR" sz="3200" b="1" dirty="0">
                <a:solidFill>
                  <a:srgbClr val="F523AA"/>
                </a:solidFill>
              </a:rPr>
            </a:b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07548" y="2119849"/>
            <a:ext cx="726589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Pika</a:t>
            </a:r>
          </a:p>
          <a:p>
            <a:pPr lvl="0">
              <a:buClr>
                <a:schemeClr val="dk1"/>
              </a:buClr>
              <a:buSzPts val="3200"/>
            </a:pPr>
            <a:endParaRPr lang="tr-TR" sz="2800" b="1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Pika </a:t>
            </a:r>
            <a:r>
              <a:rPr lang="fr-FR" sz="2400" dirty="0" err="1"/>
              <a:t>normalde</a:t>
            </a:r>
            <a:r>
              <a:rPr lang="fr-FR" sz="2400" dirty="0"/>
              <a:t> </a:t>
            </a:r>
            <a:r>
              <a:rPr lang="fr-FR" sz="2400" dirty="0" err="1"/>
              <a:t>besin</a:t>
            </a:r>
            <a:r>
              <a:rPr lang="fr-FR" sz="2400" dirty="0"/>
              <a:t> </a:t>
            </a:r>
            <a:r>
              <a:rPr lang="fr-FR" sz="2400" dirty="0" err="1"/>
              <a:t>olarak</a:t>
            </a:r>
            <a:r>
              <a:rPr lang="fr-FR" sz="2400" dirty="0"/>
              <a:t> </a:t>
            </a:r>
            <a:r>
              <a:rPr lang="fr-FR" sz="2400" dirty="0" err="1"/>
              <a:t>kullanılmayan</a:t>
            </a:r>
            <a:r>
              <a:rPr lang="fr-FR" sz="2400" dirty="0"/>
              <a:t> (</a:t>
            </a:r>
            <a:r>
              <a:rPr lang="tr-TR" sz="2400" dirty="0"/>
              <a:t>toprak</a:t>
            </a:r>
            <a:r>
              <a:rPr lang="fr-FR" sz="2400" dirty="0"/>
              <a:t>, </a:t>
            </a:r>
            <a:r>
              <a:rPr lang="fr-FR" sz="2400" dirty="0" err="1"/>
              <a:t>tebeşir</a:t>
            </a:r>
            <a:r>
              <a:rPr lang="fr-FR" sz="2400" dirty="0"/>
              <a:t> </a:t>
            </a:r>
            <a:r>
              <a:rPr lang="fr-FR" sz="2400" dirty="0" err="1"/>
              <a:t>vb</a:t>
            </a:r>
            <a:r>
              <a:rPr lang="fr-FR" sz="2400" dirty="0"/>
              <a:t>.) </a:t>
            </a:r>
            <a:r>
              <a:rPr lang="fr-FR" sz="2400" dirty="0" err="1"/>
              <a:t>maddelerin</a:t>
            </a:r>
            <a:r>
              <a:rPr lang="fr-FR" sz="2400" dirty="0"/>
              <a:t> </a:t>
            </a:r>
            <a:r>
              <a:rPr lang="fr-FR" sz="2400" dirty="0" err="1"/>
              <a:t>yenilmesidir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Annenin</a:t>
            </a:r>
            <a:r>
              <a:rPr lang="fr-FR" sz="2400" dirty="0"/>
              <a:t> </a:t>
            </a:r>
            <a:r>
              <a:rPr lang="fr-FR" sz="2400" dirty="0" err="1"/>
              <a:t>iyi</a:t>
            </a:r>
            <a:r>
              <a:rPr lang="fr-FR" sz="2400" dirty="0"/>
              <a:t> </a:t>
            </a:r>
            <a:r>
              <a:rPr lang="fr-FR" sz="2400" dirty="0" err="1"/>
              <a:t>beslenmesini</a:t>
            </a:r>
            <a:r>
              <a:rPr lang="fr-FR" sz="2400" dirty="0"/>
              <a:t> </a:t>
            </a:r>
            <a:r>
              <a:rPr lang="fr-FR" sz="2400" dirty="0" err="1"/>
              <a:t>engellediği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zararlıdır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Bu </a:t>
            </a:r>
            <a:r>
              <a:rPr lang="fr-FR" sz="2400" dirty="0" err="1"/>
              <a:t>gebelerde</a:t>
            </a:r>
            <a:r>
              <a:rPr lang="fr-FR" sz="2400" dirty="0"/>
              <a:t> </a:t>
            </a:r>
            <a:r>
              <a:rPr lang="fr-FR" sz="2400" dirty="0" err="1"/>
              <a:t>çinko</a:t>
            </a:r>
            <a:r>
              <a:rPr lang="fr-FR" sz="2400" dirty="0"/>
              <a:t> </a:t>
            </a:r>
            <a:r>
              <a:rPr lang="fr-FR" sz="2400" dirty="0" err="1"/>
              <a:t>eksikliği</a:t>
            </a:r>
            <a:r>
              <a:rPr lang="fr-FR" sz="2400" dirty="0"/>
              <a:t> </a:t>
            </a:r>
            <a:r>
              <a:rPr lang="fr-FR" sz="2400" dirty="0" err="1"/>
              <a:t>görülebilir</a:t>
            </a:r>
            <a:r>
              <a:rPr lang="fr-FR" sz="2400" dirty="0"/>
              <a:t>. 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72657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809558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 BESLENME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36269" y="2809558"/>
            <a:ext cx="72658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40"/>
              </a:spcBef>
            </a:pPr>
            <a:r>
              <a:rPr lang="tr-TR" sz="2800" dirty="0"/>
              <a:t>Gebelikte d</a:t>
            </a:r>
            <a:r>
              <a:rPr lang="fr-FR" sz="2800" dirty="0" err="1"/>
              <a:t>engeli</a:t>
            </a:r>
            <a:r>
              <a:rPr lang="fr-FR" sz="2800" dirty="0"/>
              <a:t> </a:t>
            </a:r>
            <a:r>
              <a:rPr lang="fr-FR" sz="2800" dirty="0" err="1"/>
              <a:t>enerji</a:t>
            </a:r>
            <a:r>
              <a:rPr lang="fr-FR" sz="2800" dirty="0"/>
              <a:t> </a:t>
            </a:r>
            <a:r>
              <a:rPr lang="fr-FR" sz="2800" dirty="0" err="1"/>
              <a:t>temini</a:t>
            </a:r>
            <a:r>
              <a:rPr lang="fr-FR" sz="2800" dirty="0"/>
              <a:t> </a:t>
            </a:r>
            <a:r>
              <a:rPr lang="fr-FR" sz="2800" dirty="0" err="1"/>
              <a:t>ve</a:t>
            </a:r>
            <a:r>
              <a:rPr lang="fr-FR" sz="2800" dirty="0"/>
              <a:t> </a:t>
            </a:r>
            <a:r>
              <a:rPr lang="fr-FR" sz="2800" dirty="0" err="1"/>
              <a:t>yeterli</a:t>
            </a:r>
            <a:r>
              <a:rPr lang="fr-FR" sz="2800" dirty="0"/>
              <a:t> </a:t>
            </a:r>
            <a:r>
              <a:rPr lang="fr-FR" sz="2800" dirty="0" err="1"/>
              <a:t>protein</a:t>
            </a:r>
            <a:r>
              <a:rPr lang="fr-FR" sz="2800" dirty="0"/>
              <a:t> </a:t>
            </a:r>
            <a:r>
              <a:rPr lang="fr-FR" sz="2800" dirty="0" err="1"/>
              <a:t>desteğini</a:t>
            </a:r>
            <a:r>
              <a:rPr lang="tr-TR" sz="2800" dirty="0"/>
              <a:t>n sağlanması gerekmektedir.</a:t>
            </a:r>
            <a:endParaRPr lang="fr-FR" sz="2800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6860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961384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 KİLO ARTIŞI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36269" y="1811839"/>
            <a:ext cx="7265895" cy="33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Gebelik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süresince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uygun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ağırlık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kazanımı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önemlidir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Gebelik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boyunca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alınması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gereken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kilo,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gebenin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gebelik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öncesi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kilosuna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boyuna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göre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değişmektedir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Gebeliğe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normal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kilo ile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başlayan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sağlıklı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yetişkin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kadınlar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için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gebelik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süresince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ağırlık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kazanımının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11,5-15 kg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olması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normal </a:t>
            </a:r>
            <a:r>
              <a:rPr lang="fr-FR" sz="2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karşılanır</a:t>
            </a:r>
            <a:r>
              <a:rPr lang="fr-FR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4849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3074713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</a:t>
            </a:r>
            <a:r>
              <a:rPr lang="fr-FR" sz="3200" dirty="0">
                <a:solidFill>
                  <a:schemeClr val="bg1"/>
                </a:solidFill>
              </a:rPr>
              <a:t> B</a:t>
            </a:r>
            <a:r>
              <a:rPr lang="tr-TR" sz="3200" dirty="0">
                <a:solidFill>
                  <a:schemeClr val="bg1"/>
                </a:solidFill>
              </a:rPr>
              <a:t>ESİN</a:t>
            </a:r>
            <a:r>
              <a:rPr lang="fr-FR" sz="3200" dirty="0">
                <a:solidFill>
                  <a:schemeClr val="bg1"/>
                </a:solidFill>
              </a:rPr>
              <a:t> İ</a:t>
            </a:r>
            <a:r>
              <a:rPr lang="tr-TR" sz="3200" dirty="0">
                <a:solidFill>
                  <a:schemeClr val="bg1"/>
                </a:solidFill>
              </a:rPr>
              <a:t>HTİYACI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92838" y="1762063"/>
            <a:ext cx="66127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Gebe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Kadınlar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İçin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Gerekli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Günlük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Besin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Tüketim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Miktarları</a:t>
            </a:r>
            <a:r>
              <a:rPr lang="fr-FR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lvl="0" algn="just"/>
            <a:endParaRPr lang="fr-FR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indent="177800" algn="just"/>
            <a:r>
              <a:rPr lang="fr-FR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Besin</a:t>
            </a:r>
            <a:r>
              <a:rPr lang="fr-FR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Grupları</a:t>
            </a:r>
            <a:r>
              <a:rPr lang="fr-FR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             </a:t>
            </a:r>
            <a:r>
              <a:rPr lang="fr-FR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Miktar</a:t>
            </a:r>
            <a:endParaRPr lang="fr-FR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indent="177800" algn="just"/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Süt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yoğurt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		</a:t>
            </a:r>
            <a:r>
              <a:rPr lang="tr-T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tr-T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 su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bardağı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(400-500ml)</a:t>
            </a:r>
          </a:p>
          <a:p>
            <a:pPr indent="177800" algn="just"/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Peynir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                 	2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kibrit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kutusu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kadar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(60 g)</a:t>
            </a:r>
          </a:p>
          <a:p>
            <a:pPr indent="177800" algn="just"/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Et,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tavuk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balık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           	3-4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porsiyon</a:t>
            </a:r>
            <a:endParaRPr lang="fr-FR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indent="177800" algn="just"/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Yumurta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kuru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baklagiller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	1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porsiyon</a:t>
            </a:r>
            <a:endParaRPr lang="fr-FR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indent="177800" algn="just"/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Taze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sebze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meyveler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	5-7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porsiyon</a:t>
            </a:r>
            <a:endParaRPr lang="fr-FR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indent="177800" algn="just"/>
            <a:r>
              <a:rPr lang="fr-FR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Tahıllar</a:t>
            </a:r>
            <a:r>
              <a:rPr lang="fr-FR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</a:p>
          <a:p>
            <a:pPr indent="177800" algn="just"/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Ekmek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			</a:t>
            </a:r>
            <a:r>
              <a:rPr lang="tr-T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4-6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dilim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Pirinç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bulgur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makarna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vb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Hiç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veya</a:t>
            </a:r>
            <a:r>
              <a:rPr lang="fr-FR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2-3 </a:t>
            </a:r>
            <a:r>
              <a:rPr lang="fr-FR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porsiyon</a:t>
            </a:r>
            <a:endParaRPr lang="fr-FR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82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7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54379" y="2354094"/>
            <a:ext cx="1166156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Doğum </a:t>
            </a:r>
            <a:r>
              <a:rPr lang="fr-FR" sz="2400" dirty="0" err="1"/>
              <a:t>Öncesi</a:t>
            </a:r>
            <a:r>
              <a:rPr lang="fr-FR" sz="2400" dirty="0"/>
              <a:t> </a:t>
            </a:r>
            <a:r>
              <a:rPr lang="fr-FR" sz="2400" dirty="0" err="1"/>
              <a:t>Bakım</a:t>
            </a:r>
            <a:endParaRPr lang="fr-FR" sz="2400" dirty="0"/>
          </a:p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Gebeliğe</a:t>
            </a:r>
            <a:r>
              <a:rPr lang="fr-FR" sz="2400" dirty="0"/>
              <a:t> </a:t>
            </a:r>
            <a:r>
              <a:rPr lang="fr-FR" sz="2400" dirty="0" err="1"/>
              <a:t>bağlı</a:t>
            </a:r>
            <a:r>
              <a:rPr lang="fr-FR" sz="2400" dirty="0"/>
              <a:t> </a:t>
            </a:r>
            <a:r>
              <a:rPr lang="fr-FR" sz="2400" dirty="0" err="1"/>
              <a:t>olağan</a:t>
            </a:r>
            <a:r>
              <a:rPr lang="fr-FR" sz="2400" dirty="0"/>
              <a:t> </a:t>
            </a:r>
            <a:r>
              <a:rPr lang="fr-FR" sz="2400" dirty="0" err="1"/>
              <a:t>yakınmalar</a:t>
            </a:r>
            <a:endParaRPr lang="fr-FR" sz="2400" dirty="0"/>
          </a:p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beslenme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diyet</a:t>
            </a:r>
            <a:r>
              <a:rPr lang="fr-FR" sz="2400" dirty="0"/>
              <a:t>, </a:t>
            </a:r>
            <a:r>
              <a:rPr lang="fr-FR" sz="2400" dirty="0" err="1"/>
              <a:t>fiziksel</a:t>
            </a:r>
            <a:r>
              <a:rPr lang="fr-FR" sz="2400" dirty="0"/>
              <a:t> </a:t>
            </a:r>
            <a:r>
              <a:rPr lang="fr-FR" sz="2400" dirty="0" err="1"/>
              <a:t>aktivite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çalışma</a:t>
            </a:r>
            <a:r>
              <a:rPr lang="fr-FR" sz="2400" dirty="0"/>
              <a:t> </a:t>
            </a:r>
            <a:r>
              <a:rPr lang="fr-FR" sz="2400" dirty="0" err="1"/>
              <a:t>koşulları</a:t>
            </a:r>
            <a:r>
              <a:rPr lang="fr-FR" sz="2400" dirty="0"/>
              <a:t>, </a:t>
            </a:r>
            <a:r>
              <a:rPr lang="fr-FR" sz="2400" dirty="0" err="1"/>
              <a:t>hijyen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genel</a:t>
            </a:r>
            <a:r>
              <a:rPr lang="fr-FR" sz="2400" dirty="0"/>
              <a:t> </a:t>
            </a:r>
            <a:r>
              <a:rPr lang="fr-FR" sz="2400" dirty="0" err="1"/>
              <a:t>vücut</a:t>
            </a:r>
            <a:r>
              <a:rPr lang="fr-FR" sz="2400" dirty="0"/>
              <a:t> </a:t>
            </a:r>
            <a:r>
              <a:rPr lang="fr-FR" sz="2400" dirty="0" err="1"/>
              <a:t>bakımı</a:t>
            </a:r>
            <a:r>
              <a:rPr lang="fr-FR" sz="2400" dirty="0"/>
              <a:t>, </a:t>
            </a:r>
            <a:r>
              <a:rPr lang="fr-FR" sz="2400" dirty="0" err="1"/>
              <a:t>cinsel</a:t>
            </a:r>
            <a:r>
              <a:rPr lang="fr-FR" sz="2400" dirty="0"/>
              <a:t> </a:t>
            </a:r>
            <a:r>
              <a:rPr lang="fr-FR" sz="2400" dirty="0" err="1"/>
              <a:t>yaşam</a:t>
            </a:r>
            <a:r>
              <a:rPr lang="fr-FR" sz="2400" dirty="0"/>
              <a:t>, </a:t>
            </a:r>
            <a:r>
              <a:rPr lang="fr-FR" sz="2400" dirty="0" err="1"/>
              <a:t>ağız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sağlığı</a:t>
            </a:r>
            <a:r>
              <a:rPr lang="fr-FR" sz="2400" dirty="0"/>
              <a:t>, </a:t>
            </a:r>
            <a:r>
              <a:rPr lang="fr-FR" sz="2400" dirty="0" err="1"/>
              <a:t>sigara</a:t>
            </a:r>
            <a:r>
              <a:rPr lang="fr-FR" sz="2400" dirty="0"/>
              <a:t>, </a:t>
            </a:r>
            <a:r>
              <a:rPr lang="fr-FR" sz="2400" dirty="0" err="1"/>
              <a:t>alkol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madde</a:t>
            </a:r>
            <a:r>
              <a:rPr lang="fr-FR" sz="2400" dirty="0"/>
              <a:t> </a:t>
            </a:r>
            <a:r>
              <a:rPr lang="fr-FR" sz="2400" dirty="0" err="1"/>
              <a:t>bağımlılığı</a:t>
            </a:r>
            <a:r>
              <a:rPr lang="fr-FR" sz="2400" dirty="0"/>
              <a:t>, </a:t>
            </a:r>
            <a:r>
              <a:rPr lang="fr-FR" sz="2400" dirty="0" err="1"/>
              <a:t>ilaç</a:t>
            </a:r>
            <a:r>
              <a:rPr lang="fr-FR" sz="2400" dirty="0"/>
              <a:t> </a:t>
            </a:r>
            <a:r>
              <a:rPr lang="fr-FR" sz="2400" dirty="0" err="1"/>
              <a:t>kullanımı</a:t>
            </a:r>
            <a:endParaRPr lang="fr-FR" sz="2400" dirty="0"/>
          </a:p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tehlike</a:t>
            </a:r>
            <a:r>
              <a:rPr lang="fr-FR" sz="2400" dirty="0"/>
              <a:t> </a:t>
            </a:r>
            <a:r>
              <a:rPr lang="fr-FR" sz="2400" dirty="0" err="1"/>
              <a:t>işaretleri</a:t>
            </a:r>
            <a:r>
              <a:rPr lang="fr-FR" sz="2400" dirty="0"/>
              <a:t> </a:t>
            </a:r>
            <a:endParaRPr lang="tr-TR" sz="2400" dirty="0"/>
          </a:p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Doğum </a:t>
            </a:r>
            <a:r>
              <a:rPr lang="fr-FR" sz="2400" dirty="0" err="1"/>
              <a:t>belirtileri</a:t>
            </a:r>
            <a:endParaRPr lang="fr-FR" sz="2400" dirty="0"/>
          </a:p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Doğum </a:t>
            </a:r>
            <a:r>
              <a:rPr lang="fr-FR" sz="2400" dirty="0" err="1"/>
              <a:t>sonu</a:t>
            </a:r>
            <a:r>
              <a:rPr lang="fr-FR" sz="2400" dirty="0"/>
              <a:t> </a:t>
            </a:r>
            <a:r>
              <a:rPr lang="fr-FR" sz="2400" dirty="0" err="1"/>
              <a:t>bakım</a:t>
            </a:r>
            <a:r>
              <a:rPr lang="fr-FR" sz="2400" dirty="0"/>
              <a:t> </a:t>
            </a:r>
            <a:r>
              <a:rPr lang="fr-FR" sz="2400" dirty="0" err="1"/>
              <a:t>konularında</a:t>
            </a:r>
            <a:r>
              <a:rPr lang="fr-FR" sz="2400" dirty="0"/>
              <a:t> </a:t>
            </a:r>
            <a:r>
              <a:rPr lang="fr-FR" sz="2400" dirty="0" err="1"/>
              <a:t>bilgi</a:t>
            </a:r>
            <a:r>
              <a:rPr lang="fr-FR" sz="2400" dirty="0"/>
              <a:t> </a:t>
            </a:r>
            <a:r>
              <a:rPr lang="fr-FR" sz="2400" dirty="0" err="1"/>
              <a:t>edinilmeli</a:t>
            </a:r>
            <a:r>
              <a:rPr lang="fr-FR" sz="2400" dirty="0"/>
              <a:t>.</a:t>
            </a:r>
          </a:p>
          <a:p>
            <a:pPr marL="514350" lvl="0" indent="-51435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14440" y="1573362"/>
            <a:ext cx="89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</a:pP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ÖĞRENİM HEDEFLERİ</a:t>
            </a:r>
          </a:p>
        </p:txBody>
      </p:sp>
    </p:spTree>
    <p:extLst>
      <p:ext uri="{BB962C8B-B14F-4D97-AF65-F5344CB8AC3E}">
        <p14:creationId xmlns:p14="http://schemas.microsoft.com/office/powerpoint/2010/main" val="213125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890390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</a:t>
            </a:r>
            <a:r>
              <a:rPr lang="fr-FR" sz="3200" dirty="0">
                <a:solidFill>
                  <a:schemeClr val="bg1"/>
                </a:solidFill>
              </a:rPr>
              <a:t> B</a:t>
            </a:r>
            <a:r>
              <a:rPr lang="tr-TR" sz="3200" dirty="0">
                <a:solidFill>
                  <a:schemeClr val="bg1"/>
                </a:solidFill>
              </a:rPr>
              <a:t>ESİN</a:t>
            </a:r>
            <a:r>
              <a:rPr lang="fr-FR" sz="3200" dirty="0">
                <a:solidFill>
                  <a:schemeClr val="bg1"/>
                </a:solidFill>
              </a:rPr>
              <a:t> İ</a:t>
            </a:r>
            <a:r>
              <a:rPr lang="tr-TR" sz="3200" dirty="0">
                <a:solidFill>
                  <a:schemeClr val="bg1"/>
                </a:solidFill>
              </a:rPr>
              <a:t>HTİYACI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05392" y="2828835"/>
            <a:ext cx="661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>
              <a:spcBef>
                <a:spcPts val="640"/>
              </a:spcBef>
            </a:pPr>
            <a:r>
              <a:rPr lang="fr-FR" sz="2400" dirty="0"/>
              <a:t>Gebelikte </a:t>
            </a:r>
            <a:r>
              <a:rPr lang="fr-FR" sz="2400" dirty="0" err="1"/>
              <a:t>yıkanmamış</a:t>
            </a:r>
            <a:r>
              <a:rPr lang="fr-FR" sz="2400" dirty="0"/>
              <a:t> </a:t>
            </a:r>
            <a:r>
              <a:rPr lang="fr-FR" sz="2400" dirty="0" err="1"/>
              <a:t>meyve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sebze</a:t>
            </a:r>
            <a:r>
              <a:rPr lang="fr-FR" sz="2400" dirty="0"/>
              <a:t>, </a:t>
            </a:r>
            <a:r>
              <a:rPr lang="fr-FR" sz="2400" dirty="0" err="1"/>
              <a:t>pastörize</a:t>
            </a:r>
            <a:r>
              <a:rPr lang="fr-FR" sz="2400" dirty="0"/>
              <a:t> </a:t>
            </a:r>
            <a:r>
              <a:rPr lang="fr-FR" sz="2400" dirty="0" err="1"/>
              <a:t>olmayan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iyi</a:t>
            </a:r>
            <a:r>
              <a:rPr lang="fr-FR" sz="2400" dirty="0"/>
              <a:t> </a:t>
            </a:r>
            <a:r>
              <a:rPr lang="fr-FR" sz="2400" dirty="0" err="1"/>
              <a:t>kaynatılmamış</a:t>
            </a:r>
            <a:r>
              <a:rPr lang="fr-FR" sz="2400" dirty="0"/>
              <a:t> </a:t>
            </a:r>
            <a:r>
              <a:rPr lang="fr-FR" sz="2400" dirty="0" err="1"/>
              <a:t>süt</a:t>
            </a:r>
            <a:r>
              <a:rPr lang="fr-FR" sz="2400" dirty="0"/>
              <a:t>/</a:t>
            </a:r>
            <a:r>
              <a:rPr lang="fr-FR" sz="2400" dirty="0" err="1"/>
              <a:t>süt</a:t>
            </a:r>
            <a:r>
              <a:rPr lang="fr-FR" sz="2400" dirty="0"/>
              <a:t> </a:t>
            </a:r>
            <a:r>
              <a:rPr lang="fr-FR" sz="2400" dirty="0" err="1"/>
              <a:t>ürünleri</a:t>
            </a:r>
            <a:r>
              <a:rPr lang="fr-FR" sz="2400" dirty="0"/>
              <a:t>, </a:t>
            </a:r>
            <a:r>
              <a:rPr lang="fr-FR" sz="2400" dirty="0" err="1"/>
              <a:t>çiğ</a:t>
            </a:r>
            <a:r>
              <a:rPr lang="fr-FR" sz="2400" dirty="0"/>
              <a:t> et, </a:t>
            </a:r>
            <a:r>
              <a:rPr lang="fr-FR" sz="2400" dirty="0" err="1"/>
              <a:t>çiğ</a:t>
            </a:r>
            <a:r>
              <a:rPr lang="fr-FR" sz="2400" dirty="0"/>
              <a:t> </a:t>
            </a:r>
            <a:r>
              <a:rPr lang="fr-FR" sz="2400" dirty="0" err="1"/>
              <a:t>yumurta</a:t>
            </a:r>
            <a:r>
              <a:rPr lang="fr-FR" sz="2400" dirty="0"/>
              <a:t> </a:t>
            </a:r>
            <a:r>
              <a:rPr lang="fr-FR" sz="2400" dirty="0" err="1"/>
              <a:t>yemekten</a:t>
            </a:r>
            <a:r>
              <a:rPr lang="fr-FR" sz="2400" dirty="0"/>
              <a:t> </a:t>
            </a:r>
            <a:r>
              <a:rPr lang="fr-FR" sz="2400" dirty="0" err="1"/>
              <a:t>kaçınılmalıdır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76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828835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</a:t>
            </a:r>
            <a:r>
              <a:rPr lang="fr-FR" sz="3200" dirty="0">
                <a:solidFill>
                  <a:schemeClr val="bg1"/>
                </a:solidFill>
              </a:rPr>
              <a:t> B</a:t>
            </a:r>
            <a:r>
              <a:rPr lang="tr-TR" sz="3200" dirty="0">
                <a:solidFill>
                  <a:schemeClr val="bg1"/>
                </a:solidFill>
              </a:rPr>
              <a:t>ESİN</a:t>
            </a:r>
            <a:r>
              <a:rPr lang="fr-FR" sz="3200" dirty="0">
                <a:solidFill>
                  <a:schemeClr val="bg1"/>
                </a:solidFill>
              </a:rPr>
              <a:t> İ</a:t>
            </a:r>
            <a:r>
              <a:rPr lang="tr-TR" sz="3200" dirty="0">
                <a:solidFill>
                  <a:schemeClr val="bg1"/>
                </a:solidFill>
              </a:rPr>
              <a:t>HTİYACI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62839" y="2828835"/>
            <a:ext cx="66127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400" dirty="0"/>
              <a:t>Günlük </a:t>
            </a:r>
            <a:r>
              <a:rPr lang="fr-FR" sz="2400" dirty="0" err="1"/>
              <a:t>kafein</a:t>
            </a:r>
            <a:r>
              <a:rPr lang="fr-FR" sz="2400" dirty="0"/>
              <a:t> </a:t>
            </a:r>
            <a:r>
              <a:rPr lang="fr-FR" sz="2400" dirty="0" err="1"/>
              <a:t>alımı</a:t>
            </a:r>
            <a:r>
              <a:rPr lang="fr-FR" sz="2400" dirty="0"/>
              <a:t> </a:t>
            </a:r>
            <a:r>
              <a:rPr lang="fr-FR" sz="2400" dirty="0" err="1"/>
              <a:t>kısıtlanmalıdır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2400" dirty="0"/>
              <a:t>Aşırı </a:t>
            </a:r>
            <a:r>
              <a:rPr lang="fr-FR" sz="2400" dirty="0" err="1"/>
              <a:t>tuz</a:t>
            </a:r>
            <a:r>
              <a:rPr lang="fr-FR" sz="2400" dirty="0"/>
              <a:t> </a:t>
            </a:r>
            <a:r>
              <a:rPr lang="fr-FR" sz="2400" dirty="0" err="1"/>
              <a:t>tüketimi</a:t>
            </a:r>
            <a:r>
              <a:rPr lang="fr-FR" sz="2400" dirty="0"/>
              <a:t> </a:t>
            </a:r>
            <a:r>
              <a:rPr lang="fr-FR" sz="2400" dirty="0" err="1"/>
              <a:t>sakıncalıdır</a:t>
            </a:r>
            <a:r>
              <a:rPr lang="fr-FR" sz="2400" dirty="0"/>
              <a:t>.</a:t>
            </a:r>
          </a:p>
          <a:p>
            <a:pPr marL="342900" lvl="0">
              <a:spcBef>
                <a:spcPts val="640"/>
              </a:spcBef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12313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792080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tr-TR" sz="3200" dirty="0">
                <a:solidFill>
                  <a:schemeClr val="bg1"/>
                </a:solidFill>
              </a:rPr>
              <a:t>DEMİR ve D VİTAMİNİ</a:t>
            </a:r>
            <a:r>
              <a:rPr lang="fr-FR" sz="3200" dirty="0">
                <a:solidFill>
                  <a:schemeClr val="bg1"/>
                </a:solidFill>
              </a:rPr>
              <a:t> DESTE</a:t>
            </a:r>
            <a:r>
              <a:rPr lang="tr-TR" sz="3200" dirty="0">
                <a:solidFill>
                  <a:schemeClr val="bg1"/>
                </a:solidFill>
              </a:rPr>
              <a:t>Ğİ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30330" y="2051700"/>
            <a:ext cx="66127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fr-FR" sz="2800" b="1" dirty="0"/>
              <a:t>Demir </a:t>
            </a:r>
            <a:r>
              <a:rPr lang="fr-FR" sz="2800" b="1" dirty="0" err="1"/>
              <a:t>Desteği</a:t>
            </a:r>
            <a:endParaRPr lang="tr-TR" sz="2800" b="1" dirty="0"/>
          </a:p>
          <a:p>
            <a:pPr lvl="0" algn="just">
              <a:buClr>
                <a:schemeClr val="dk1"/>
              </a:buClr>
              <a:buSzPts val="1600"/>
            </a:pPr>
            <a:r>
              <a:rPr lang="tr-TR" sz="2400" dirty="0">
                <a:solidFill>
                  <a:schemeClr val="dk1"/>
                </a:solidFill>
              </a:rPr>
              <a:t>G</a:t>
            </a:r>
            <a:r>
              <a:rPr lang="fr-FR" sz="2400" dirty="0" err="1">
                <a:solidFill>
                  <a:schemeClr val="dk1"/>
                </a:solidFill>
              </a:rPr>
              <a:t>ebe</a:t>
            </a:r>
            <a:r>
              <a:rPr lang="tr-TR" sz="2400" dirty="0" err="1">
                <a:solidFill>
                  <a:schemeClr val="dk1"/>
                </a:solidFill>
              </a:rPr>
              <a:t>lere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gebeliğinin</a:t>
            </a:r>
            <a:r>
              <a:rPr lang="fr-FR" sz="2400" dirty="0">
                <a:solidFill>
                  <a:schemeClr val="dk1"/>
                </a:solidFill>
              </a:rPr>
              <a:t> 16.haftasından </a:t>
            </a:r>
            <a:r>
              <a:rPr lang="fr-FR" sz="2400" dirty="0" err="1">
                <a:solidFill>
                  <a:schemeClr val="dk1"/>
                </a:solidFill>
              </a:rPr>
              <a:t>itibaren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tr-TR" sz="2400" dirty="0">
                <a:solidFill>
                  <a:schemeClr val="dk1"/>
                </a:solidFill>
              </a:rPr>
              <a:t>6</a:t>
            </a:r>
            <a:r>
              <a:rPr lang="fr-FR" sz="2400" dirty="0">
                <a:solidFill>
                  <a:schemeClr val="dk1"/>
                </a:solidFill>
              </a:rPr>
              <a:t> ay, </a:t>
            </a:r>
            <a:r>
              <a:rPr lang="fr-FR" sz="2400" dirty="0" err="1">
                <a:solidFill>
                  <a:schemeClr val="dk1"/>
                </a:solidFill>
              </a:rPr>
              <a:t>doğumdan</a:t>
            </a:r>
            <a:r>
              <a:rPr lang="fr-FR" sz="2400" dirty="0">
                <a:solidFill>
                  <a:schemeClr val="dk1"/>
                </a:solidFill>
              </a:rPr>
              <a:t> sonra 3 ay 40-60 mg/</a:t>
            </a:r>
            <a:r>
              <a:rPr lang="fr-FR" sz="2400" dirty="0" err="1">
                <a:solidFill>
                  <a:schemeClr val="dk1"/>
                </a:solidFill>
              </a:rPr>
              <a:t>gün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demir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desteği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verilmektedir</a:t>
            </a:r>
            <a:r>
              <a:rPr lang="fr-FR" sz="2400" dirty="0">
                <a:solidFill>
                  <a:schemeClr val="dk1"/>
                </a:solidFill>
              </a:rPr>
              <a:t>.</a:t>
            </a:r>
          </a:p>
          <a:p>
            <a:pPr lvl="0" algn="just">
              <a:buClr>
                <a:schemeClr val="dk1"/>
              </a:buClr>
              <a:buSzPts val="1600"/>
            </a:pPr>
            <a:endParaRPr lang="fr-FR" sz="2400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fr-FR" sz="2800" b="1" dirty="0"/>
              <a:t>D-</a:t>
            </a:r>
            <a:r>
              <a:rPr lang="fr-FR" sz="2800" b="1" dirty="0" err="1"/>
              <a:t>Vitamini</a:t>
            </a:r>
            <a:r>
              <a:rPr lang="fr-FR" sz="2800" b="1" dirty="0"/>
              <a:t>  </a:t>
            </a:r>
            <a:r>
              <a:rPr lang="fr-FR" sz="2800" b="1" dirty="0" err="1"/>
              <a:t>Desteği</a:t>
            </a:r>
            <a:endParaRPr lang="fr-FR" sz="2800" dirty="0">
              <a:solidFill>
                <a:srgbClr val="F523AA"/>
              </a:solidFill>
            </a:endParaRPr>
          </a:p>
          <a:p>
            <a:pPr lvl="0" algn="just">
              <a:buClr>
                <a:schemeClr val="dk1"/>
              </a:buClr>
            </a:pPr>
            <a:r>
              <a:rPr lang="tr-TR" sz="2400" dirty="0">
                <a:solidFill>
                  <a:schemeClr val="dk1"/>
                </a:solidFill>
              </a:rPr>
              <a:t>G</a:t>
            </a:r>
            <a:r>
              <a:rPr lang="fr-FR" sz="2400" dirty="0" err="1">
                <a:solidFill>
                  <a:schemeClr val="dk1"/>
                </a:solidFill>
              </a:rPr>
              <a:t>ebe</a:t>
            </a:r>
            <a:r>
              <a:rPr lang="tr-TR" sz="2400" dirty="0" err="1">
                <a:solidFill>
                  <a:schemeClr val="dk1"/>
                </a:solidFill>
              </a:rPr>
              <a:t>lere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gebeliğinin</a:t>
            </a:r>
            <a:r>
              <a:rPr lang="fr-FR" sz="2400" dirty="0">
                <a:solidFill>
                  <a:schemeClr val="dk1"/>
                </a:solidFill>
              </a:rPr>
              <a:t> 12. </a:t>
            </a:r>
            <a:r>
              <a:rPr lang="fr-FR" sz="2400" dirty="0" err="1">
                <a:solidFill>
                  <a:schemeClr val="dk1"/>
                </a:solidFill>
              </a:rPr>
              <a:t>haftasından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doğumdan</a:t>
            </a:r>
            <a:r>
              <a:rPr lang="fr-FR" sz="2400" dirty="0">
                <a:solidFill>
                  <a:schemeClr val="dk1"/>
                </a:solidFill>
              </a:rPr>
              <a:t> sonra 6. ay </a:t>
            </a:r>
            <a:r>
              <a:rPr lang="fr-FR" sz="2400" dirty="0" err="1">
                <a:solidFill>
                  <a:schemeClr val="dk1"/>
                </a:solidFill>
              </a:rPr>
              <a:t>sonuna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kadar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günde</a:t>
            </a:r>
            <a:r>
              <a:rPr lang="fr-FR" sz="2400" dirty="0">
                <a:solidFill>
                  <a:schemeClr val="dk1"/>
                </a:solidFill>
              </a:rPr>
              <a:t> 1200</a:t>
            </a:r>
            <a:r>
              <a:rPr lang="tr-TR" sz="2400" dirty="0">
                <a:solidFill>
                  <a:schemeClr val="dk1"/>
                </a:solidFill>
              </a:rPr>
              <a:t> IU</a:t>
            </a:r>
            <a:r>
              <a:rPr lang="fr-FR" sz="2400" dirty="0">
                <a:solidFill>
                  <a:schemeClr val="dk1"/>
                </a:solidFill>
              </a:rPr>
              <a:t> D </a:t>
            </a:r>
            <a:r>
              <a:rPr lang="fr-FR" sz="2400" dirty="0" err="1">
                <a:solidFill>
                  <a:schemeClr val="dk1"/>
                </a:solidFill>
              </a:rPr>
              <a:t>vitamini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verilmektedir</a:t>
            </a:r>
            <a:r>
              <a:rPr lang="fr-FR" sz="2400" dirty="0">
                <a:solidFill>
                  <a:schemeClr val="dk1"/>
                </a:solidFill>
              </a:rPr>
              <a:t>.</a:t>
            </a:r>
            <a:endParaRPr lang="fr-FR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22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362194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 </a:t>
            </a:r>
            <a:r>
              <a:rPr lang="fr-FR" sz="3200" dirty="0">
                <a:solidFill>
                  <a:schemeClr val="bg1"/>
                </a:solidFill>
              </a:rPr>
              <a:t>F</a:t>
            </a:r>
            <a:r>
              <a:rPr lang="tr-TR" sz="3200" dirty="0">
                <a:solidFill>
                  <a:schemeClr val="bg1"/>
                </a:solidFill>
              </a:rPr>
              <a:t>İZİKSEL</a:t>
            </a:r>
            <a:r>
              <a:rPr lang="fr-FR" sz="3200" dirty="0">
                <a:solidFill>
                  <a:schemeClr val="bg1"/>
                </a:solidFill>
              </a:rPr>
              <a:t> A</a:t>
            </a:r>
            <a:r>
              <a:rPr lang="tr-TR" sz="3200" dirty="0">
                <a:solidFill>
                  <a:schemeClr val="bg1"/>
                </a:solidFill>
              </a:rPr>
              <a:t>KTİVİTE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ve</a:t>
            </a:r>
            <a:r>
              <a:rPr lang="fr-FR" sz="3200" dirty="0">
                <a:solidFill>
                  <a:schemeClr val="bg1"/>
                </a:solidFill>
              </a:rPr>
              <a:t> Ç</a:t>
            </a:r>
            <a:r>
              <a:rPr lang="tr-TR" sz="3200" dirty="0">
                <a:solidFill>
                  <a:schemeClr val="bg1"/>
                </a:solidFill>
              </a:rPr>
              <a:t>ALIŞMA</a:t>
            </a:r>
            <a:r>
              <a:rPr lang="fr-FR" sz="3200" dirty="0">
                <a:solidFill>
                  <a:schemeClr val="bg1"/>
                </a:solidFill>
              </a:rPr>
              <a:t> K</a:t>
            </a:r>
            <a:r>
              <a:rPr lang="tr-TR" sz="3200" dirty="0">
                <a:solidFill>
                  <a:schemeClr val="bg1"/>
                </a:solidFill>
              </a:rPr>
              <a:t>OŞULLARI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51098" y="2003062"/>
            <a:ext cx="74362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200" dirty="0"/>
              <a:t>Sorunsuz </a:t>
            </a:r>
            <a:r>
              <a:rPr lang="fr-FR" sz="2200" dirty="0" err="1"/>
              <a:t>gebelikte</a:t>
            </a:r>
            <a:r>
              <a:rPr lang="fr-FR" sz="2200" dirty="0"/>
              <a:t> </a:t>
            </a:r>
            <a:r>
              <a:rPr lang="fr-FR" sz="2200" dirty="0" err="1"/>
              <a:t>gün</a:t>
            </a:r>
            <a:r>
              <a:rPr lang="fr-FR" sz="2200" dirty="0"/>
              <a:t> </a:t>
            </a:r>
            <a:r>
              <a:rPr lang="fr-FR" sz="2200" dirty="0" err="1"/>
              <a:t>içerisinde</a:t>
            </a:r>
            <a:r>
              <a:rPr lang="fr-FR" sz="2200" dirty="0"/>
              <a:t> 1-2 </a:t>
            </a:r>
            <a:r>
              <a:rPr lang="fr-FR" sz="2200" dirty="0" err="1"/>
              <a:t>saatlik</a:t>
            </a:r>
            <a:r>
              <a:rPr lang="fr-FR" sz="2200" dirty="0"/>
              <a:t> </a:t>
            </a:r>
            <a:r>
              <a:rPr lang="fr-FR" sz="2200" dirty="0" err="1"/>
              <a:t>dinlenme</a:t>
            </a:r>
            <a:r>
              <a:rPr lang="fr-FR" sz="2200" dirty="0"/>
              <a:t> </a:t>
            </a:r>
            <a:r>
              <a:rPr lang="fr-FR" sz="2200" dirty="0" err="1"/>
              <a:t>şartıyla</a:t>
            </a:r>
            <a:r>
              <a:rPr lang="fr-FR" sz="2200" dirty="0"/>
              <a:t> </a:t>
            </a:r>
            <a:r>
              <a:rPr lang="fr-FR" sz="2200" dirty="0" err="1"/>
              <a:t>orta</a:t>
            </a:r>
            <a:r>
              <a:rPr lang="fr-FR" sz="2200" dirty="0"/>
              <a:t> </a:t>
            </a:r>
            <a:r>
              <a:rPr lang="fr-FR" sz="2200" dirty="0" err="1"/>
              <a:t>derecede</a:t>
            </a:r>
            <a:r>
              <a:rPr lang="fr-FR" sz="2200" dirty="0"/>
              <a:t> </a:t>
            </a:r>
            <a:r>
              <a:rPr lang="fr-FR" sz="2200" dirty="0" err="1"/>
              <a:t>aktiviteye</a:t>
            </a:r>
            <a:r>
              <a:rPr lang="fr-FR" sz="2200" dirty="0"/>
              <a:t> </a:t>
            </a:r>
            <a:r>
              <a:rPr lang="fr-FR" sz="2200" dirty="0" err="1"/>
              <a:t>izin</a:t>
            </a:r>
            <a:r>
              <a:rPr lang="fr-FR" sz="2200" dirty="0"/>
              <a:t> </a:t>
            </a:r>
            <a:r>
              <a:rPr lang="fr-FR" sz="2200" dirty="0" err="1"/>
              <a:t>verilir</a:t>
            </a:r>
            <a:r>
              <a:rPr lang="fr-FR" sz="2200" dirty="0"/>
              <a:t>. 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200" dirty="0"/>
              <a:t>Ata </a:t>
            </a:r>
            <a:r>
              <a:rPr lang="fr-FR" sz="2200" dirty="0" err="1"/>
              <a:t>binme</a:t>
            </a:r>
            <a:r>
              <a:rPr lang="fr-FR" sz="2200" dirty="0"/>
              <a:t> </a:t>
            </a:r>
            <a:r>
              <a:rPr lang="fr-FR" sz="2200" dirty="0" err="1"/>
              <a:t>gibi</a:t>
            </a:r>
            <a:r>
              <a:rPr lang="fr-FR" sz="2200" dirty="0"/>
              <a:t> </a:t>
            </a:r>
            <a:r>
              <a:rPr lang="fr-FR" sz="2200" dirty="0" err="1"/>
              <a:t>tehlikeli</a:t>
            </a:r>
            <a:r>
              <a:rPr lang="fr-FR" sz="2200" dirty="0"/>
              <a:t> </a:t>
            </a:r>
            <a:r>
              <a:rPr lang="fr-FR" sz="2200" dirty="0" err="1"/>
              <a:t>aktiviteler</a:t>
            </a:r>
            <a:r>
              <a:rPr lang="fr-FR" sz="2200" dirty="0"/>
              <a:t> </a:t>
            </a:r>
            <a:r>
              <a:rPr lang="fr-FR" sz="2200" dirty="0" err="1"/>
              <a:t>ve</a:t>
            </a:r>
            <a:r>
              <a:rPr lang="fr-FR" sz="2200" dirty="0"/>
              <a:t> </a:t>
            </a:r>
            <a:r>
              <a:rPr lang="fr-FR" sz="2200" dirty="0" err="1"/>
              <a:t>aşırı</a:t>
            </a:r>
            <a:r>
              <a:rPr lang="fr-FR" sz="2200" dirty="0"/>
              <a:t> </a:t>
            </a:r>
            <a:r>
              <a:rPr lang="fr-FR" sz="2200" dirty="0" err="1"/>
              <a:t>fiziksel</a:t>
            </a:r>
            <a:r>
              <a:rPr lang="fr-FR" sz="2200" dirty="0"/>
              <a:t> </a:t>
            </a:r>
            <a:r>
              <a:rPr lang="fr-FR" sz="2200" dirty="0" err="1"/>
              <a:t>yükten</a:t>
            </a:r>
            <a:r>
              <a:rPr lang="fr-FR" sz="2200" dirty="0"/>
              <a:t> </a:t>
            </a:r>
            <a:r>
              <a:rPr lang="fr-FR" sz="2200" dirty="0" err="1"/>
              <a:t>kaçınılmalıdır</a:t>
            </a:r>
            <a:r>
              <a:rPr lang="fr-FR" sz="2200" dirty="0"/>
              <a:t>. 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200" dirty="0"/>
              <a:t>Gebelikte en </a:t>
            </a:r>
            <a:r>
              <a:rPr lang="fr-FR" sz="2200" dirty="0" err="1"/>
              <a:t>uygun</a:t>
            </a:r>
            <a:r>
              <a:rPr lang="fr-FR" sz="2200" dirty="0"/>
              <a:t> </a:t>
            </a:r>
            <a:r>
              <a:rPr lang="fr-FR" sz="2200" dirty="0" err="1"/>
              <a:t>egzersiz</a:t>
            </a:r>
            <a:r>
              <a:rPr lang="fr-FR" sz="2200" dirty="0"/>
              <a:t> </a:t>
            </a:r>
            <a:r>
              <a:rPr lang="fr-FR" sz="2200" dirty="0" err="1"/>
              <a:t>yürüyüştür</a:t>
            </a:r>
            <a:r>
              <a:rPr lang="fr-FR" sz="2200" dirty="0"/>
              <a:t>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200" dirty="0" err="1"/>
              <a:t>Haftanın</a:t>
            </a:r>
            <a:r>
              <a:rPr lang="fr-FR" sz="2200" dirty="0"/>
              <a:t> </a:t>
            </a:r>
            <a:r>
              <a:rPr lang="fr-FR" sz="2200" dirty="0" err="1"/>
              <a:t>birkaç</a:t>
            </a:r>
            <a:r>
              <a:rPr lang="fr-FR" sz="2200" dirty="0"/>
              <a:t> </a:t>
            </a:r>
            <a:r>
              <a:rPr lang="fr-FR" sz="2200" dirty="0" err="1"/>
              <a:t>günü</a:t>
            </a:r>
            <a:r>
              <a:rPr lang="fr-FR" sz="2200" dirty="0"/>
              <a:t> 30 </a:t>
            </a:r>
            <a:r>
              <a:rPr lang="fr-FR" sz="2200" dirty="0" err="1"/>
              <a:t>dakikalık</a:t>
            </a:r>
            <a:r>
              <a:rPr lang="fr-FR" sz="2200" dirty="0"/>
              <a:t> </a:t>
            </a:r>
            <a:r>
              <a:rPr lang="fr-FR" sz="2200" dirty="0" err="1"/>
              <a:t>yürüyüş</a:t>
            </a:r>
            <a:r>
              <a:rPr lang="fr-FR" sz="2200" dirty="0"/>
              <a:t> </a:t>
            </a:r>
            <a:r>
              <a:rPr lang="fr-FR" sz="2200" dirty="0" err="1"/>
              <a:t>oldukça</a:t>
            </a:r>
            <a:r>
              <a:rPr lang="fr-FR" sz="2200" dirty="0"/>
              <a:t> </a:t>
            </a:r>
            <a:r>
              <a:rPr lang="fr-FR" sz="2200" dirty="0" err="1"/>
              <a:t>ideal</a:t>
            </a:r>
            <a:r>
              <a:rPr lang="fr-FR" sz="2200" dirty="0"/>
              <a:t> </a:t>
            </a:r>
            <a:r>
              <a:rPr lang="fr-FR" sz="2200" dirty="0" err="1"/>
              <a:t>bir</a:t>
            </a:r>
            <a:r>
              <a:rPr lang="fr-FR" sz="2200" dirty="0"/>
              <a:t> </a:t>
            </a:r>
            <a:r>
              <a:rPr lang="fr-FR" sz="2200" dirty="0" err="1"/>
              <a:t>fizik</a:t>
            </a:r>
            <a:r>
              <a:rPr lang="fr-FR" sz="2200" dirty="0"/>
              <a:t> </a:t>
            </a:r>
            <a:r>
              <a:rPr lang="fr-FR" sz="2200" dirty="0" err="1"/>
              <a:t>aktivitedir</a:t>
            </a:r>
            <a:r>
              <a:rPr lang="fr-FR" sz="2200" dirty="0"/>
              <a:t>. 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200" dirty="0" err="1"/>
              <a:t>Yüzmenin</a:t>
            </a:r>
            <a:r>
              <a:rPr lang="fr-FR" sz="2200" dirty="0"/>
              <a:t> </a:t>
            </a:r>
            <a:r>
              <a:rPr lang="fr-FR" sz="2200" dirty="0" err="1"/>
              <a:t>herhangi</a:t>
            </a:r>
            <a:r>
              <a:rPr lang="fr-FR" sz="2200" dirty="0"/>
              <a:t> </a:t>
            </a:r>
            <a:r>
              <a:rPr lang="fr-FR" sz="2200" dirty="0" err="1"/>
              <a:t>bir</a:t>
            </a:r>
            <a:r>
              <a:rPr lang="fr-FR" sz="2200" dirty="0"/>
              <a:t> </a:t>
            </a:r>
            <a:r>
              <a:rPr lang="fr-FR" sz="2200" dirty="0" err="1"/>
              <a:t>sakıncası</a:t>
            </a:r>
            <a:r>
              <a:rPr lang="fr-FR" sz="2200" dirty="0"/>
              <a:t> </a:t>
            </a:r>
            <a:r>
              <a:rPr lang="fr-FR" sz="2200" dirty="0" err="1"/>
              <a:t>yoktur</a:t>
            </a:r>
            <a:r>
              <a:rPr lang="fr-FR" sz="2200" dirty="0"/>
              <a:t>, </a:t>
            </a:r>
            <a:r>
              <a:rPr lang="fr-FR" sz="2200" dirty="0" err="1"/>
              <a:t>ama</a:t>
            </a:r>
            <a:r>
              <a:rPr lang="fr-FR" sz="2200" dirty="0"/>
              <a:t> </a:t>
            </a:r>
            <a:r>
              <a:rPr lang="fr-FR" sz="2200" dirty="0" err="1"/>
              <a:t>dalmaya</a:t>
            </a:r>
            <a:r>
              <a:rPr lang="fr-FR" sz="2200" dirty="0"/>
              <a:t> </a:t>
            </a:r>
            <a:r>
              <a:rPr lang="fr-FR" sz="2200" dirty="0" err="1"/>
              <a:t>izin</a:t>
            </a:r>
            <a:r>
              <a:rPr lang="fr-FR" sz="2200" dirty="0"/>
              <a:t> </a:t>
            </a:r>
            <a:r>
              <a:rPr lang="fr-FR" sz="2200" dirty="0" err="1"/>
              <a:t>verilmemelidir</a:t>
            </a:r>
            <a:r>
              <a:rPr lang="fr-F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071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229190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>
                <a:solidFill>
                  <a:schemeClr val="bg1"/>
                </a:solidFill>
              </a:rPr>
              <a:t>G</a:t>
            </a:r>
            <a:r>
              <a:rPr lang="tr-TR" sz="3200">
                <a:solidFill>
                  <a:schemeClr val="bg1"/>
                </a:solidFill>
              </a:rPr>
              <a:t>EBELİKTE </a:t>
            </a:r>
            <a:r>
              <a:rPr lang="fr-FR" sz="3200">
                <a:solidFill>
                  <a:schemeClr val="bg1"/>
                </a:solidFill>
              </a:rPr>
              <a:t>F</a:t>
            </a:r>
            <a:r>
              <a:rPr lang="tr-TR" sz="3200">
                <a:solidFill>
                  <a:schemeClr val="bg1"/>
                </a:solidFill>
              </a:rPr>
              <a:t>İZİKSEL</a:t>
            </a:r>
            <a:r>
              <a:rPr lang="fr-FR" sz="3200">
                <a:solidFill>
                  <a:schemeClr val="bg1"/>
                </a:solidFill>
              </a:rPr>
              <a:t> A</a:t>
            </a:r>
            <a:r>
              <a:rPr lang="tr-TR" sz="3200">
                <a:solidFill>
                  <a:schemeClr val="bg1"/>
                </a:solidFill>
              </a:rPr>
              <a:t>KTİVİTE</a:t>
            </a:r>
            <a:r>
              <a:rPr lang="fr-FR" sz="3200">
                <a:solidFill>
                  <a:schemeClr val="bg1"/>
                </a:solidFill>
              </a:rPr>
              <a:t> ve Ç</a:t>
            </a:r>
            <a:r>
              <a:rPr lang="tr-TR" sz="3200">
                <a:solidFill>
                  <a:schemeClr val="bg1"/>
                </a:solidFill>
              </a:rPr>
              <a:t>ALIŞMA</a:t>
            </a:r>
            <a:r>
              <a:rPr lang="fr-FR" sz="3200">
                <a:solidFill>
                  <a:schemeClr val="bg1"/>
                </a:solidFill>
              </a:rPr>
              <a:t> K</a:t>
            </a:r>
            <a:r>
              <a:rPr lang="tr-TR" sz="3200">
                <a:solidFill>
                  <a:schemeClr val="bg1"/>
                </a:solidFill>
              </a:rPr>
              <a:t>OŞULLARI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30330" y="2313828"/>
            <a:ext cx="687165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tr-TR" sz="2400" dirty="0"/>
          </a:p>
          <a:p>
            <a:pPr lvl="0">
              <a:buClr>
                <a:schemeClr val="dk1"/>
              </a:buClr>
              <a:buSzPts val="3200"/>
            </a:pPr>
            <a:r>
              <a:rPr lang="fr-FR" sz="2400" dirty="0" err="1"/>
              <a:t>Önerilen</a:t>
            </a:r>
            <a:r>
              <a:rPr lang="fr-FR" sz="2400" dirty="0"/>
              <a:t> </a:t>
            </a:r>
            <a:r>
              <a:rPr lang="fr-FR" sz="2400" dirty="0" err="1"/>
              <a:t>şekilde</a:t>
            </a:r>
            <a:r>
              <a:rPr lang="fr-FR" sz="2400" dirty="0"/>
              <a:t> </a:t>
            </a:r>
            <a:r>
              <a:rPr lang="fr-FR" sz="2400" dirty="0" err="1"/>
              <a:t>yapılan</a:t>
            </a:r>
            <a:r>
              <a:rPr lang="fr-FR" sz="2400" dirty="0"/>
              <a:t> </a:t>
            </a:r>
            <a:r>
              <a:rPr lang="fr-FR" sz="2400" dirty="0" err="1"/>
              <a:t>fizik</a:t>
            </a:r>
            <a:r>
              <a:rPr lang="fr-FR" sz="2400" dirty="0"/>
              <a:t> </a:t>
            </a:r>
            <a:r>
              <a:rPr lang="fr-FR" sz="2400" dirty="0" err="1"/>
              <a:t>aktivite</a:t>
            </a:r>
            <a:r>
              <a:rPr lang="fr-FR" sz="2400" dirty="0"/>
              <a:t> </a:t>
            </a:r>
            <a:r>
              <a:rPr lang="fr-FR" sz="2400" dirty="0" err="1"/>
              <a:t>yüksek</a:t>
            </a:r>
            <a:r>
              <a:rPr lang="fr-FR" sz="2400" dirty="0"/>
              <a:t> </a:t>
            </a:r>
            <a:r>
              <a:rPr lang="fr-FR" sz="2400" dirty="0" err="1"/>
              <a:t>tansiyon</a:t>
            </a:r>
            <a:r>
              <a:rPr lang="fr-FR" sz="2400" dirty="0"/>
              <a:t>, </a:t>
            </a:r>
            <a:r>
              <a:rPr lang="fr-FR" sz="2400" dirty="0" err="1"/>
              <a:t>gebeliğe</a:t>
            </a:r>
            <a:r>
              <a:rPr lang="fr-FR" sz="2400" dirty="0"/>
              <a:t> </a:t>
            </a:r>
            <a:r>
              <a:rPr lang="fr-FR" sz="2400" dirty="0" err="1"/>
              <a:t>bağlı</a:t>
            </a:r>
            <a:r>
              <a:rPr lang="fr-FR" sz="2400" dirty="0"/>
              <a:t> </a:t>
            </a:r>
            <a:r>
              <a:rPr lang="fr-FR" sz="2400" dirty="0" err="1"/>
              <a:t>şeker</a:t>
            </a:r>
            <a:r>
              <a:rPr lang="fr-FR" sz="2400" dirty="0"/>
              <a:t> </a:t>
            </a:r>
            <a:r>
              <a:rPr lang="tr-TR" sz="2400" dirty="0"/>
              <a:t>hastalığı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başka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problemlerinin</a:t>
            </a:r>
            <a:r>
              <a:rPr lang="fr-FR" sz="2400" dirty="0"/>
              <a:t> </a:t>
            </a:r>
            <a:r>
              <a:rPr lang="fr-FR" sz="2400" dirty="0" err="1"/>
              <a:t>ortaya</a:t>
            </a:r>
            <a:r>
              <a:rPr lang="fr-FR" sz="2400" dirty="0"/>
              <a:t> </a:t>
            </a:r>
            <a:r>
              <a:rPr lang="fr-FR" sz="2400" dirty="0" err="1"/>
              <a:t>çıkma</a:t>
            </a:r>
            <a:r>
              <a:rPr lang="fr-FR" sz="2400" dirty="0"/>
              <a:t> </a:t>
            </a:r>
            <a:r>
              <a:rPr lang="fr-FR" sz="2400" dirty="0" err="1"/>
              <a:t>riskini</a:t>
            </a:r>
            <a:r>
              <a:rPr lang="fr-FR" sz="2400" dirty="0"/>
              <a:t> </a:t>
            </a:r>
            <a:r>
              <a:rPr lang="fr-FR" sz="2400" dirty="0" err="1"/>
              <a:t>azaltır</a:t>
            </a:r>
            <a:r>
              <a:rPr lang="fr-FR" sz="2400" dirty="0"/>
              <a:t>.</a:t>
            </a:r>
          </a:p>
          <a:p>
            <a:pPr lvl="0">
              <a:buClr>
                <a:schemeClr val="dk1"/>
              </a:buClr>
              <a:buSzPts val="1600"/>
            </a:pPr>
            <a:endParaRPr lang="fr-FR" sz="2400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600"/>
            </a:pPr>
            <a:endParaRPr lang="fr-FR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3000"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75764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151727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>
                <a:solidFill>
                  <a:schemeClr val="bg1"/>
                </a:solidFill>
              </a:rPr>
              <a:t>G</a:t>
            </a:r>
            <a:r>
              <a:rPr lang="tr-TR" sz="3200">
                <a:solidFill>
                  <a:schemeClr val="bg1"/>
                </a:solidFill>
              </a:rPr>
              <a:t>EBELİKTE </a:t>
            </a:r>
            <a:r>
              <a:rPr lang="fr-FR" sz="3200">
                <a:solidFill>
                  <a:schemeClr val="bg1"/>
                </a:solidFill>
              </a:rPr>
              <a:t>F</a:t>
            </a:r>
            <a:r>
              <a:rPr lang="tr-TR" sz="3200">
                <a:solidFill>
                  <a:schemeClr val="bg1"/>
                </a:solidFill>
              </a:rPr>
              <a:t>İZİKSEL</a:t>
            </a:r>
            <a:r>
              <a:rPr lang="fr-FR" sz="3200">
                <a:solidFill>
                  <a:schemeClr val="bg1"/>
                </a:solidFill>
              </a:rPr>
              <a:t> A</a:t>
            </a:r>
            <a:r>
              <a:rPr lang="tr-TR" sz="3200">
                <a:solidFill>
                  <a:schemeClr val="bg1"/>
                </a:solidFill>
              </a:rPr>
              <a:t>KTİVİTE</a:t>
            </a:r>
            <a:r>
              <a:rPr lang="fr-FR" sz="3200">
                <a:solidFill>
                  <a:schemeClr val="bg1"/>
                </a:solidFill>
              </a:rPr>
              <a:t> ve Ç</a:t>
            </a:r>
            <a:r>
              <a:rPr lang="tr-TR" sz="3200">
                <a:solidFill>
                  <a:schemeClr val="bg1"/>
                </a:solidFill>
              </a:rPr>
              <a:t>ALIŞMA</a:t>
            </a:r>
            <a:r>
              <a:rPr lang="fr-FR" sz="3200">
                <a:solidFill>
                  <a:schemeClr val="bg1"/>
                </a:solidFill>
              </a:rPr>
              <a:t> K</a:t>
            </a:r>
            <a:r>
              <a:rPr lang="tr-TR" sz="3200">
                <a:solidFill>
                  <a:schemeClr val="bg1"/>
                </a:solidFill>
              </a:rPr>
              <a:t>OŞULLARI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4362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/>
              <a:t>Sakin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iş</a:t>
            </a:r>
            <a:r>
              <a:rPr lang="fr-FR" sz="2400" dirty="0"/>
              <a:t> </a:t>
            </a:r>
            <a:r>
              <a:rPr lang="fr-FR" sz="2400" dirty="0" err="1"/>
              <a:t>ortamı</a:t>
            </a:r>
            <a:r>
              <a:rPr lang="fr-FR" sz="2400" dirty="0"/>
              <a:t> </a:t>
            </a:r>
            <a:r>
              <a:rPr lang="fr-FR" sz="2400" dirty="0" err="1"/>
              <a:t>olan</a:t>
            </a:r>
            <a:r>
              <a:rPr lang="fr-FR" sz="2400" dirty="0"/>
              <a:t> </a:t>
            </a:r>
            <a:r>
              <a:rPr lang="fr-FR" sz="2400" dirty="0" err="1"/>
              <a:t>gebeler</a:t>
            </a:r>
            <a:r>
              <a:rPr lang="fr-FR" sz="2400" dirty="0"/>
              <a:t> </a:t>
            </a:r>
            <a:r>
              <a:rPr lang="fr-FR" sz="2400" dirty="0" err="1"/>
              <a:t>rahatlıkla</a:t>
            </a:r>
            <a:r>
              <a:rPr lang="fr-FR" sz="2400" dirty="0"/>
              <a:t> </a:t>
            </a:r>
            <a:r>
              <a:rPr lang="fr-FR" sz="2400" dirty="0" err="1"/>
              <a:t>çalışma</a:t>
            </a:r>
            <a:r>
              <a:rPr lang="fr-FR" sz="2400" dirty="0"/>
              <a:t> </a:t>
            </a:r>
            <a:r>
              <a:rPr lang="fr-FR" sz="2400" dirty="0" err="1"/>
              <a:t>hayatlarına</a:t>
            </a:r>
            <a:r>
              <a:rPr lang="fr-FR" sz="2400" dirty="0"/>
              <a:t> </a:t>
            </a:r>
            <a:r>
              <a:rPr lang="fr-FR" sz="2400" dirty="0" err="1"/>
              <a:t>devam</a:t>
            </a:r>
            <a:r>
              <a:rPr lang="fr-FR" sz="2400" dirty="0"/>
              <a:t> </a:t>
            </a:r>
            <a:r>
              <a:rPr lang="fr-FR" sz="2400" dirty="0" err="1"/>
              <a:t>edebilirler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/>
              <a:t>Daha </a:t>
            </a:r>
            <a:r>
              <a:rPr lang="fr-FR" sz="2400" dirty="0" err="1"/>
              <a:t>ağır</a:t>
            </a:r>
            <a:r>
              <a:rPr lang="fr-FR" sz="2400" dirty="0"/>
              <a:t> </a:t>
            </a:r>
            <a:r>
              <a:rPr lang="fr-FR" sz="2400" dirty="0" err="1"/>
              <a:t>çalışma</a:t>
            </a:r>
            <a:r>
              <a:rPr lang="fr-FR" sz="2400" dirty="0"/>
              <a:t> </a:t>
            </a:r>
            <a:r>
              <a:rPr lang="fr-FR" sz="2400" dirty="0" err="1"/>
              <a:t>koşullarında</a:t>
            </a:r>
            <a:r>
              <a:rPr lang="fr-FR" sz="2400" dirty="0"/>
              <a:t> </a:t>
            </a:r>
            <a:r>
              <a:rPr lang="fr-FR" sz="2400" dirty="0" err="1"/>
              <a:t>çalışan</a:t>
            </a:r>
            <a:r>
              <a:rPr lang="fr-FR" sz="2400" dirty="0"/>
              <a:t> </a:t>
            </a:r>
            <a:r>
              <a:rPr lang="fr-FR" sz="2400" dirty="0" err="1"/>
              <a:t>gebelerin</a:t>
            </a:r>
            <a:r>
              <a:rPr lang="fr-FR" sz="2400" dirty="0"/>
              <a:t> </a:t>
            </a:r>
            <a:r>
              <a:rPr lang="fr-FR" sz="2400" dirty="0" err="1"/>
              <a:t>işlerine</a:t>
            </a:r>
            <a:r>
              <a:rPr lang="fr-FR" sz="2400" dirty="0"/>
              <a:t> </a:t>
            </a:r>
            <a:r>
              <a:rPr lang="fr-FR" sz="2400" dirty="0" err="1"/>
              <a:t>devam</a:t>
            </a:r>
            <a:r>
              <a:rPr lang="fr-FR" sz="2400" dirty="0"/>
              <a:t> </a:t>
            </a:r>
            <a:r>
              <a:rPr lang="fr-FR" sz="2400" dirty="0" err="1"/>
              <a:t>etmelerine</a:t>
            </a:r>
            <a:r>
              <a:rPr lang="fr-FR" sz="2400" dirty="0"/>
              <a:t>, </a:t>
            </a:r>
            <a:r>
              <a:rPr lang="fr-FR" sz="2400" dirty="0" err="1"/>
              <a:t>gebenin</a:t>
            </a:r>
            <a:r>
              <a:rPr lang="fr-FR" sz="2400" dirty="0"/>
              <a:t> </a:t>
            </a:r>
            <a:r>
              <a:rPr lang="fr-FR" sz="2400" dirty="0" err="1"/>
              <a:t>şartları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özellikleri</a:t>
            </a:r>
            <a:r>
              <a:rPr lang="fr-FR" sz="2400" dirty="0"/>
              <a:t> </a:t>
            </a:r>
            <a:r>
              <a:rPr lang="fr-FR" sz="2400" dirty="0" err="1"/>
              <a:t>göz</a:t>
            </a:r>
            <a:r>
              <a:rPr lang="fr-FR" sz="2400" dirty="0"/>
              <a:t> </a:t>
            </a:r>
            <a:r>
              <a:rPr lang="fr-FR" sz="2400" dirty="0" err="1"/>
              <a:t>önünde</a:t>
            </a:r>
            <a:r>
              <a:rPr lang="fr-FR" sz="2400" dirty="0"/>
              <a:t> </a:t>
            </a:r>
            <a:r>
              <a:rPr lang="fr-FR" sz="2400" dirty="0" err="1"/>
              <a:t>bulundurularak</a:t>
            </a:r>
            <a:r>
              <a:rPr lang="fr-FR" sz="2400" dirty="0"/>
              <a:t> </a:t>
            </a:r>
            <a:r>
              <a:rPr lang="fr-FR" sz="2400" dirty="0" err="1"/>
              <a:t>karar</a:t>
            </a:r>
            <a:r>
              <a:rPr lang="fr-FR" sz="2400" dirty="0"/>
              <a:t> </a:t>
            </a:r>
            <a:r>
              <a:rPr lang="fr-FR" sz="2400" dirty="0" err="1"/>
              <a:t>verilmelidir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867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254128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>
                <a:solidFill>
                  <a:schemeClr val="bg1"/>
                </a:solidFill>
              </a:rPr>
              <a:t>G</a:t>
            </a:r>
            <a:r>
              <a:rPr lang="tr-TR" sz="3200">
                <a:solidFill>
                  <a:schemeClr val="bg1"/>
                </a:solidFill>
              </a:rPr>
              <a:t>EBELİKTE </a:t>
            </a:r>
            <a:r>
              <a:rPr lang="fr-FR" sz="3200">
                <a:solidFill>
                  <a:schemeClr val="bg1"/>
                </a:solidFill>
              </a:rPr>
              <a:t>F</a:t>
            </a:r>
            <a:r>
              <a:rPr lang="tr-TR" sz="3200">
                <a:solidFill>
                  <a:schemeClr val="bg1"/>
                </a:solidFill>
              </a:rPr>
              <a:t>İZİKSEL</a:t>
            </a:r>
            <a:r>
              <a:rPr lang="fr-FR" sz="3200">
                <a:solidFill>
                  <a:schemeClr val="bg1"/>
                </a:solidFill>
              </a:rPr>
              <a:t> A</a:t>
            </a:r>
            <a:r>
              <a:rPr lang="tr-TR" sz="3200">
                <a:solidFill>
                  <a:schemeClr val="bg1"/>
                </a:solidFill>
              </a:rPr>
              <a:t>KTİVİTE</a:t>
            </a:r>
            <a:r>
              <a:rPr lang="fr-FR" sz="3200">
                <a:solidFill>
                  <a:schemeClr val="bg1"/>
                </a:solidFill>
              </a:rPr>
              <a:t> ve Ç</a:t>
            </a:r>
            <a:r>
              <a:rPr lang="tr-TR" sz="3200">
                <a:solidFill>
                  <a:schemeClr val="bg1"/>
                </a:solidFill>
              </a:rPr>
              <a:t>ALIŞMA</a:t>
            </a:r>
            <a:r>
              <a:rPr lang="fr-FR" sz="3200">
                <a:solidFill>
                  <a:schemeClr val="bg1"/>
                </a:solidFill>
              </a:rPr>
              <a:t> K</a:t>
            </a:r>
            <a:r>
              <a:rPr lang="tr-TR" sz="3200">
                <a:solidFill>
                  <a:schemeClr val="bg1"/>
                </a:solidFill>
              </a:rPr>
              <a:t>OŞULLARI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43623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Normal </a:t>
            </a:r>
            <a:r>
              <a:rPr lang="fr-FR" sz="2400" dirty="0" err="1"/>
              <a:t>gebeliklerde</a:t>
            </a:r>
            <a:r>
              <a:rPr lang="fr-FR" sz="2400" dirty="0"/>
              <a:t> </a:t>
            </a:r>
            <a:r>
              <a:rPr lang="fr-FR" sz="2400" dirty="0" err="1"/>
              <a:t>seyahat</a:t>
            </a:r>
            <a:r>
              <a:rPr lang="fr-FR" sz="2400" dirty="0"/>
              <a:t> </a:t>
            </a:r>
            <a:r>
              <a:rPr lang="fr-FR" sz="2400" dirty="0" err="1"/>
              <a:t>sakıncalı</a:t>
            </a:r>
            <a:r>
              <a:rPr lang="fr-FR" sz="2400" dirty="0"/>
              <a:t> </a:t>
            </a:r>
            <a:r>
              <a:rPr lang="fr-FR" sz="2400" dirty="0" err="1"/>
              <a:t>değildir</a:t>
            </a:r>
            <a:r>
              <a:rPr lang="fr-FR" sz="2400" dirty="0"/>
              <a:t> </a:t>
            </a:r>
            <a:r>
              <a:rPr lang="fr-FR" sz="2400" dirty="0" err="1"/>
              <a:t>ama</a:t>
            </a:r>
            <a:r>
              <a:rPr lang="fr-FR" sz="2400" dirty="0"/>
              <a:t> </a:t>
            </a:r>
            <a:r>
              <a:rPr lang="fr-FR" sz="2400" dirty="0" err="1"/>
              <a:t>gidilen</a:t>
            </a:r>
            <a:r>
              <a:rPr lang="fr-FR" sz="2400" dirty="0"/>
              <a:t> </a:t>
            </a:r>
            <a:r>
              <a:rPr lang="fr-FR" sz="2400" dirty="0" err="1"/>
              <a:t>yerlerde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hizmetine</a:t>
            </a:r>
            <a:r>
              <a:rPr lang="fr-FR" sz="2400" dirty="0"/>
              <a:t> </a:t>
            </a:r>
            <a:r>
              <a:rPr lang="fr-FR" sz="2400" dirty="0" err="1"/>
              <a:t>ulaşma</a:t>
            </a:r>
            <a:r>
              <a:rPr lang="fr-FR" sz="2400" dirty="0"/>
              <a:t> ile </a:t>
            </a:r>
            <a:r>
              <a:rPr lang="fr-FR" sz="2400" dirty="0" err="1"/>
              <a:t>ilgili</a:t>
            </a:r>
            <a:r>
              <a:rPr lang="fr-FR" sz="2400" dirty="0"/>
              <a:t> </a:t>
            </a:r>
            <a:r>
              <a:rPr lang="fr-FR" sz="2400" dirty="0" err="1"/>
              <a:t>güçlükler</a:t>
            </a:r>
            <a:r>
              <a:rPr lang="fr-FR" sz="2400" dirty="0"/>
              <a:t> </a:t>
            </a:r>
            <a:r>
              <a:rPr lang="fr-FR" sz="2400" dirty="0" err="1"/>
              <a:t>dikkate</a:t>
            </a:r>
            <a:r>
              <a:rPr lang="fr-FR" sz="2400" dirty="0"/>
              <a:t> </a:t>
            </a:r>
            <a:r>
              <a:rPr lang="fr-FR" sz="2400" dirty="0" err="1"/>
              <a:t>alınmalıdır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Kendiliğinden</a:t>
            </a:r>
            <a:r>
              <a:rPr lang="fr-FR" sz="2400" dirty="0"/>
              <a:t> </a:t>
            </a:r>
            <a:r>
              <a:rPr lang="fr-FR" sz="2400" dirty="0" err="1"/>
              <a:t>düşük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mevcut</a:t>
            </a:r>
            <a:r>
              <a:rPr lang="fr-FR" sz="2400" dirty="0"/>
              <a:t> </a:t>
            </a:r>
            <a:r>
              <a:rPr lang="fr-FR" sz="2400" dirty="0" err="1"/>
              <a:t>gebelikte</a:t>
            </a:r>
            <a:r>
              <a:rPr lang="fr-FR" sz="2400" dirty="0"/>
              <a:t> </a:t>
            </a:r>
            <a:r>
              <a:rPr lang="fr-FR" sz="2400" dirty="0" err="1"/>
              <a:t>kanama</a:t>
            </a:r>
            <a:r>
              <a:rPr lang="fr-FR" sz="2400" dirty="0"/>
              <a:t> </a:t>
            </a:r>
            <a:r>
              <a:rPr lang="fr-FR" sz="2400" dirty="0" err="1"/>
              <a:t>öyküsü</a:t>
            </a:r>
            <a:r>
              <a:rPr lang="fr-FR" sz="2400" dirty="0"/>
              <a:t> </a:t>
            </a:r>
            <a:r>
              <a:rPr lang="fr-FR" sz="2400" dirty="0" err="1"/>
              <a:t>olanlarda</a:t>
            </a:r>
            <a:r>
              <a:rPr lang="fr-FR" sz="2400" dirty="0"/>
              <a:t> </a:t>
            </a:r>
            <a:r>
              <a:rPr lang="fr-FR" sz="2400" dirty="0" err="1"/>
              <a:t>uzak</a:t>
            </a:r>
            <a:r>
              <a:rPr lang="fr-FR" sz="2400" dirty="0"/>
              <a:t> </a:t>
            </a:r>
            <a:r>
              <a:rPr lang="fr-FR" sz="2400" dirty="0" err="1"/>
              <a:t>mesafelere</a:t>
            </a:r>
            <a:r>
              <a:rPr lang="fr-FR" sz="2400" dirty="0"/>
              <a:t> </a:t>
            </a:r>
            <a:r>
              <a:rPr lang="fr-FR" sz="2400" dirty="0" err="1"/>
              <a:t>seyahatten</a:t>
            </a:r>
            <a:r>
              <a:rPr lang="fr-FR" sz="2400" dirty="0"/>
              <a:t> </a:t>
            </a:r>
            <a:r>
              <a:rPr lang="fr-FR" sz="2400" dirty="0" err="1"/>
              <a:t>kaçınılmaldır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32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90391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</a:t>
            </a:r>
            <a:r>
              <a:rPr lang="fr-FR" sz="3200" dirty="0">
                <a:solidFill>
                  <a:schemeClr val="bg1"/>
                </a:solidFill>
              </a:rPr>
              <a:t> C</a:t>
            </a:r>
            <a:r>
              <a:rPr lang="tr-TR" sz="3200" dirty="0">
                <a:solidFill>
                  <a:schemeClr val="bg1"/>
                </a:solidFill>
              </a:rPr>
              <a:t>İNSEL</a:t>
            </a:r>
            <a:r>
              <a:rPr lang="fr-FR" sz="3200" dirty="0">
                <a:solidFill>
                  <a:schemeClr val="bg1"/>
                </a:solidFill>
              </a:rPr>
              <a:t> Y</a:t>
            </a:r>
            <a:r>
              <a:rPr lang="tr-TR" sz="3200" dirty="0">
                <a:solidFill>
                  <a:schemeClr val="bg1"/>
                </a:solidFill>
              </a:rPr>
              <a:t>AŞAM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1671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600" dirty="0"/>
              <a:t>Normal </a:t>
            </a:r>
            <a:r>
              <a:rPr lang="fr-FR" sz="2600" dirty="0" err="1"/>
              <a:t>seyrinde</a:t>
            </a:r>
            <a:r>
              <a:rPr lang="fr-FR" sz="2600" dirty="0"/>
              <a:t> </a:t>
            </a:r>
            <a:r>
              <a:rPr lang="fr-FR" sz="2600" dirty="0" err="1"/>
              <a:t>bir</a:t>
            </a:r>
            <a:r>
              <a:rPr lang="fr-FR" sz="2600" dirty="0"/>
              <a:t> </a:t>
            </a:r>
            <a:r>
              <a:rPr lang="fr-FR" sz="2600" dirty="0" err="1"/>
              <a:t>gebelikte</a:t>
            </a:r>
            <a:r>
              <a:rPr lang="fr-FR" sz="2600" dirty="0"/>
              <a:t> </a:t>
            </a:r>
            <a:r>
              <a:rPr lang="fr-FR" sz="2600" dirty="0" err="1"/>
              <a:t>özellikle</a:t>
            </a:r>
            <a:r>
              <a:rPr lang="fr-FR" sz="2600" dirty="0"/>
              <a:t> </a:t>
            </a:r>
            <a:r>
              <a:rPr lang="tr-TR" sz="2600" dirty="0"/>
              <a:t>birinci ve ikinci üç aylık dönemde</a:t>
            </a:r>
            <a:r>
              <a:rPr lang="fr-FR" sz="2600" dirty="0"/>
              <a:t> </a:t>
            </a:r>
            <a:r>
              <a:rPr lang="fr-FR" sz="2600" dirty="0" err="1"/>
              <a:t>cinsel</a:t>
            </a:r>
            <a:r>
              <a:rPr lang="fr-FR" sz="2600" dirty="0"/>
              <a:t> </a:t>
            </a:r>
            <a:r>
              <a:rPr lang="fr-FR" sz="2600" dirty="0" err="1"/>
              <a:t>yaşamla</a:t>
            </a:r>
            <a:r>
              <a:rPr lang="fr-FR" sz="2600" dirty="0"/>
              <a:t> </a:t>
            </a:r>
            <a:r>
              <a:rPr lang="fr-FR" sz="2600" dirty="0" err="1"/>
              <a:t>ilgili</a:t>
            </a:r>
            <a:r>
              <a:rPr lang="fr-FR" sz="2600" dirty="0"/>
              <a:t> </a:t>
            </a:r>
            <a:r>
              <a:rPr lang="fr-FR" sz="2600" dirty="0" err="1"/>
              <a:t>bir</a:t>
            </a:r>
            <a:r>
              <a:rPr lang="fr-FR" sz="2600" dirty="0"/>
              <a:t> </a:t>
            </a:r>
            <a:r>
              <a:rPr lang="fr-FR" sz="2600" dirty="0" err="1"/>
              <a:t>yasaklama</a:t>
            </a:r>
            <a:r>
              <a:rPr lang="fr-FR" sz="2600" dirty="0"/>
              <a:t> </a:t>
            </a:r>
            <a:r>
              <a:rPr lang="fr-FR" sz="2600" dirty="0" err="1"/>
              <a:t>getirmeye</a:t>
            </a:r>
            <a:r>
              <a:rPr lang="fr-FR" sz="2600" dirty="0"/>
              <a:t> </a:t>
            </a:r>
            <a:r>
              <a:rPr lang="fr-FR" sz="2600" dirty="0" err="1"/>
              <a:t>gerek</a:t>
            </a:r>
            <a:r>
              <a:rPr lang="fr-FR" sz="2600" dirty="0"/>
              <a:t> </a:t>
            </a:r>
            <a:r>
              <a:rPr lang="fr-FR" sz="2600" dirty="0" err="1"/>
              <a:t>yoktur</a:t>
            </a:r>
            <a:r>
              <a:rPr lang="fr-FR" sz="2600" dirty="0"/>
              <a:t>. 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600" dirty="0" err="1"/>
              <a:t>Kanaması</a:t>
            </a:r>
            <a:r>
              <a:rPr lang="fr-FR" sz="2600" dirty="0"/>
              <a:t> </a:t>
            </a:r>
            <a:r>
              <a:rPr lang="fr-FR" sz="2600" dirty="0" err="1"/>
              <a:t>olan</a:t>
            </a:r>
            <a:r>
              <a:rPr lang="fr-FR" sz="2600" dirty="0"/>
              <a:t> </a:t>
            </a:r>
            <a:r>
              <a:rPr lang="fr-FR" sz="2600" dirty="0" err="1"/>
              <a:t>veya</a:t>
            </a:r>
            <a:r>
              <a:rPr lang="fr-FR" sz="2600" dirty="0"/>
              <a:t> </a:t>
            </a:r>
            <a:r>
              <a:rPr lang="fr-FR" sz="2600" dirty="0" err="1"/>
              <a:t>erken</a:t>
            </a:r>
            <a:r>
              <a:rPr lang="fr-FR" sz="2600" dirty="0"/>
              <a:t> </a:t>
            </a:r>
            <a:r>
              <a:rPr lang="fr-FR" sz="2600" dirty="0" err="1"/>
              <a:t>doğum</a:t>
            </a:r>
            <a:r>
              <a:rPr lang="fr-FR" sz="2600" dirty="0"/>
              <a:t> </a:t>
            </a:r>
            <a:r>
              <a:rPr lang="fr-FR" sz="2600" dirty="0" err="1"/>
              <a:t>öykülü</a:t>
            </a:r>
            <a:r>
              <a:rPr lang="fr-FR" sz="2600" dirty="0"/>
              <a:t> </a:t>
            </a:r>
            <a:r>
              <a:rPr lang="fr-FR" sz="2600" dirty="0" err="1"/>
              <a:t>gebelerde</a:t>
            </a:r>
            <a:r>
              <a:rPr lang="fr-FR" sz="2600" dirty="0"/>
              <a:t> </a:t>
            </a:r>
            <a:r>
              <a:rPr lang="fr-FR" sz="2600" dirty="0" err="1"/>
              <a:t>cinsel</a:t>
            </a:r>
            <a:r>
              <a:rPr lang="fr-FR" sz="2600" dirty="0"/>
              <a:t> </a:t>
            </a:r>
            <a:r>
              <a:rPr lang="fr-FR" sz="2600" dirty="0" err="1"/>
              <a:t>ilişki</a:t>
            </a:r>
            <a:r>
              <a:rPr lang="fr-FR" sz="2600" dirty="0"/>
              <a:t> </a:t>
            </a:r>
            <a:r>
              <a:rPr lang="fr-FR" sz="2600" dirty="0" err="1"/>
              <a:t>yasaklanabilir</a:t>
            </a:r>
            <a:r>
              <a:rPr lang="fr-FR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533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636514"/>
            <a:ext cx="2976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</a:t>
            </a:r>
            <a:r>
              <a:rPr lang="fr-FR" sz="3200" dirty="0">
                <a:solidFill>
                  <a:schemeClr val="bg1"/>
                </a:solidFill>
              </a:rPr>
              <a:t> H</a:t>
            </a:r>
            <a:r>
              <a:rPr lang="tr-TR" sz="3200" dirty="0">
                <a:solidFill>
                  <a:schemeClr val="bg1"/>
                </a:solidFill>
              </a:rPr>
              <a:t>İJYEN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ve</a:t>
            </a:r>
            <a:r>
              <a:rPr lang="fr-FR" sz="3200" dirty="0">
                <a:solidFill>
                  <a:schemeClr val="bg1"/>
                </a:solidFill>
              </a:rPr>
              <a:t> G</a:t>
            </a:r>
            <a:r>
              <a:rPr lang="tr-TR" sz="3200" dirty="0">
                <a:solidFill>
                  <a:schemeClr val="bg1"/>
                </a:solidFill>
              </a:rPr>
              <a:t>ENEL</a:t>
            </a:r>
            <a:r>
              <a:rPr lang="fr-FR" sz="3200" dirty="0">
                <a:solidFill>
                  <a:schemeClr val="bg1"/>
                </a:solidFill>
              </a:rPr>
              <a:t> V</a:t>
            </a:r>
            <a:r>
              <a:rPr lang="tr-TR" sz="3200" dirty="0">
                <a:solidFill>
                  <a:schemeClr val="bg1"/>
                </a:solidFill>
              </a:rPr>
              <a:t>ÜCUT</a:t>
            </a:r>
            <a:r>
              <a:rPr lang="fr-FR" sz="3200" dirty="0">
                <a:solidFill>
                  <a:schemeClr val="bg1"/>
                </a:solidFill>
              </a:rPr>
              <a:t> B</a:t>
            </a:r>
            <a:r>
              <a:rPr lang="tr-TR" sz="3200" dirty="0">
                <a:solidFill>
                  <a:schemeClr val="bg1"/>
                </a:solidFill>
              </a:rPr>
              <a:t>AKIMI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51098" y="2039825"/>
            <a:ext cx="7436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28612">
              <a:buClr>
                <a:schemeClr val="dk1"/>
              </a:buClr>
              <a:buSzPct val="100000"/>
              <a:buChar char="●"/>
            </a:pPr>
            <a:r>
              <a:rPr lang="fr-FR" sz="2400" dirty="0"/>
              <a:t>Gebelikte </a:t>
            </a:r>
            <a:r>
              <a:rPr lang="fr-FR" sz="2400" dirty="0" err="1"/>
              <a:t>genel</a:t>
            </a:r>
            <a:r>
              <a:rPr lang="fr-FR" sz="2400" dirty="0"/>
              <a:t> </a:t>
            </a:r>
            <a:r>
              <a:rPr lang="fr-FR" sz="2400" dirty="0" err="1"/>
              <a:t>hijyen</a:t>
            </a:r>
            <a:r>
              <a:rPr lang="fr-FR" sz="2400" dirty="0"/>
              <a:t> </a:t>
            </a:r>
            <a:r>
              <a:rPr lang="fr-FR" sz="2400" dirty="0" err="1"/>
              <a:t>kurallarına</a:t>
            </a:r>
            <a:r>
              <a:rPr lang="fr-FR" sz="2400" dirty="0"/>
              <a:t> </a:t>
            </a:r>
            <a:r>
              <a:rPr lang="fr-FR" sz="2400" dirty="0" err="1"/>
              <a:t>uyulmalıdır</a:t>
            </a:r>
            <a:r>
              <a:rPr lang="fr-FR" sz="2400" dirty="0"/>
              <a:t>.</a:t>
            </a:r>
          </a:p>
          <a:p>
            <a:pPr marL="342900" lvl="0" indent="-328612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fr-FR" sz="2400" dirty="0"/>
              <a:t>Aşırı </a:t>
            </a:r>
            <a:r>
              <a:rPr lang="fr-FR" sz="2400" dirty="0" err="1"/>
              <a:t>sıcak</a:t>
            </a:r>
            <a:r>
              <a:rPr lang="fr-FR" sz="2400" dirty="0"/>
              <a:t> sauna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banyolar</a:t>
            </a:r>
            <a:r>
              <a:rPr lang="fr-FR" sz="2400" dirty="0"/>
              <a:t> </a:t>
            </a:r>
            <a:r>
              <a:rPr lang="fr-FR" sz="2400" dirty="0" err="1"/>
              <a:t>bebeğe</a:t>
            </a:r>
            <a:r>
              <a:rPr lang="fr-FR" sz="2400" dirty="0"/>
              <a:t> </a:t>
            </a:r>
            <a:r>
              <a:rPr lang="fr-FR" sz="2400" dirty="0" err="1"/>
              <a:t>zararlı</a:t>
            </a:r>
            <a:r>
              <a:rPr lang="fr-FR" sz="2400" dirty="0"/>
              <a:t> </a:t>
            </a:r>
            <a:r>
              <a:rPr lang="fr-FR" sz="2400" dirty="0" err="1"/>
              <a:t>olabileceği</a:t>
            </a:r>
            <a:r>
              <a:rPr lang="fr-FR" sz="2400" dirty="0"/>
              <a:t> </a:t>
            </a:r>
            <a:r>
              <a:rPr lang="fr-FR" sz="2400" dirty="0" err="1"/>
              <a:t>gibi</a:t>
            </a:r>
            <a:r>
              <a:rPr lang="fr-FR" sz="2400" dirty="0"/>
              <a:t> </a:t>
            </a:r>
            <a:r>
              <a:rPr lang="fr-FR" sz="2400" dirty="0" err="1"/>
              <a:t>bayılmaya</a:t>
            </a:r>
            <a:r>
              <a:rPr lang="fr-FR" sz="2400" dirty="0"/>
              <a:t>  </a:t>
            </a:r>
            <a:r>
              <a:rPr lang="fr-FR" sz="2400" dirty="0" err="1"/>
              <a:t>neden</a:t>
            </a:r>
            <a:r>
              <a:rPr lang="fr-FR" sz="2400" dirty="0"/>
              <a:t> </a:t>
            </a:r>
            <a:r>
              <a:rPr lang="fr-FR" sz="2400" dirty="0" err="1"/>
              <a:t>olarak</a:t>
            </a:r>
            <a:r>
              <a:rPr lang="fr-FR" sz="2400" dirty="0"/>
              <a:t> </a:t>
            </a:r>
            <a:r>
              <a:rPr lang="fr-FR" sz="2400" dirty="0" err="1"/>
              <a:t>gebeye</a:t>
            </a:r>
            <a:r>
              <a:rPr lang="fr-FR" sz="2400" dirty="0"/>
              <a:t> de </a:t>
            </a:r>
            <a:r>
              <a:rPr lang="fr-FR" sz="2400" dirty="0" err="1"/>
              <a:t>zarar</a:t>
            </a:r>
            <a:r>
              <a:rPr lang="fr-FR" sz="2400" dirty="0"/>
              <a:t> </a:t>
            </a:r>
            <a:r>
              <a:rPr lang="fr-FR" sz="2400" dirty="0" err="1"/>
              <a:t>verebilir</a:t>
            </a:r>
            <a:r>
              <a:rPr lang="fr-FR" sz="2400" dirty="0"/>
              <a:t>.</a:t>
            </a:r>
          </a:p>
          <a:p>
            <a:pPr marL="342900" lvl="0" indent="-328612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fr-FR" sz="2400" dirty="0" err="1"/>
              <a:t>Çok</a:t>
            </a:r>
            <a:r>
              <a:rPr lang="fr-FR" sz="2400" dirty="0"/>
              <a:t> </a:t>
            </a:r>
            <a:r>
              <a:rPr lang="fr-FR" sz="2400" dirty="0" err="1"/>
              <a:t>sık</a:t>
            </a:r>
            <a:r>
              <a:rPr lang="fr-FR" sz="2400" dirty="0"/>
              <a:t> </a:t>
            </a:r>
            <a:r>
              <a:rPr lang="fr-FR" sz="2400" dirty="0" err="1"/>
              <a:t>köpük</a:t>
            </a:r>
            <a:r>
              <a:rPr lang="fr-FR" sz="2400" dirty="0"/>
              <a:t> </a:t>
            </a:r>
            <a:r>
              <a:rPr lang="fr-FR" sz="2400" dirty="0" err="1"/>
              <a:t>banyoları</a:t>
            </a:r>
            <a:r>
              <a:rPr lang="fr-FR" sz="2400" dirty="0"/>
              <a:t> </a:t>
            </a:r>
            <a:r>
              <a:rPr lang="fr-FR" sz="2400" dirty="0" err="1"/>
              <a:t>yada</a:t>
            </a:r>
            <a:r>
              <a:rPr lang="fr-FR" sz="2400" dirty="0"/>
              <a:t> </a:t>
            </a:r>
            <a:r>
              <a:rPr lang="fr-FR" sz="2400" dirty="0" err="1"/>
              <a:t>parfümlü</a:t>
            </a:r>
            <a:r>
              <a:rPr lang="fr-FR" sz="2400" dirty="0"/>
              <a:t> </a:t>
            </a:r>
            <a:r>
              <a:rPr lang="fr-FR" sz="2400" dirty="0" err="1"/>
              <a:t>ürünlerle</a:t>
            </a:r>
            <a:r>
              <a:rPr lang="fr-FR" sz="2400" dirty="0"/>
              <a:t> </a:t>
            </a:r>
            <a:r>
              <a:rPr lang="fr-FR" sz="2400" dirty="0" err="1"/>
              <a:t>yapılan</a:t>
            </a:r>
            <a:r>
              <a:rPr lang="fr-FR" sz="2400" dirty="0"/>
              <a:t> </a:t>
            </a:r>
            <a:r>
              <a:rPr lang="fr-FR" sz="2400" dirty="0" err="1"/>
              <a:t>banyolar</a:t>
            </a:r>
            <a:r>
              <a:rPr lang="fr-FR" sz="2400" dirty="0"/>
              <a:t> </a:t>
            </a:r>
            <a:r>
              <a:rPr lang="fr-FR" sz="2400" dirty="0" err="1"/>
              <a:t>hazne</a:t>
            </a:r>
            <a:r>
              <a:rPr lang="fr-FR" sz="2400" dirty="0"/>
              <a:t> (</a:t>
            </a:r>
            <a:r>
              <a:rPr lang="fr-FR" sz="2400" dirty="0" err="1"/>
              <a:t>vajen</a:t>
            </a:r>
            <a:r>
              <a:rPr lang="fr-FR" sz="2400" dirty="0"/>
              <a:t>) </a:t>
            </a:r>
            <a:r>
              <a:rPr lang="fr-FR" sz="2400" dirty="0" err="1"/>
              <a:t>bölgesini</a:t>
            </a:r>
            <a:r>
              <a:rPr lang="fr-FR" sz="2400" dirty="0"/>
              <a:t> </a:t>
            </a:r>
            <a:r>
              <a:rPr lang="fr-FR" sz="2400" dirty="0" err="1"/>
              <a:t>tahriş</a:t>
            </a:r>
            <a:r>
              <a:rPr lang="fr-FR" sz="2400" dirty="0"/>
              <a:t> </a:t>
            </a:r>
            <a:r>
              <a:rPr lang="fr-FR" sz="2400" dirty="0" err="1"/>
              <a:t>ederek</a:t>
            </a:r>
            <a:r>
              <a:rPr lang="fr-FR" sz="2400" dirty="0"/>
              <a:t> </a:t>
            </a:r>
            <a:r>
              <a:rPr lang="fr-FR" sz="2400" dirty="0" err="1"/>
              <a:t>mantar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idrar</a:t>
            </a:r>
            <a:r>
              <a:rPr lang="fr-FR" sz="2400" dirty="0"/>
              <a:t> </a:t>
            </a:r>
            <a:r>
              <a:rPr lang="fr-FR" sz="2400" dirty="0" err="1"/>
              <a:t>yolu</a:t>
            </a:r>
            <a:r>
              <a:rPr lang="fr-FR" sz="2400" dirty="0"/>
              <a:t> </a:t>
            </a:r>
            <a:r>
              <a:rPr lang="fr-FR" sz="2400" dirty="0" err="1"/>
              <a:t>enfeksiyonları</a:t>
            </a:r>
            <a:r>
              <a:rPr lang="fr-FR" sz="2400" dirty="0"/>
              <a:t> </a:t>
            </a:r>
            <a:r>
              <a:rPr lang="fr-FR" sz="2400" dirty="0" err="1"/>
              <a:t>riskini</a:t>
            </a:r>
            <a:r>
              <a:rPr lang="fr-FR" sz="2400" dirty="0"/>
              <a:t> </a:t>
            </a:r>
            <a:r>
              <a:rPr lang="fr-FR" sz="2400" dirty="0" err="1"/>
              <a:t>arttırır</a:t>
            </a:r>
            <a:r>
              <a:rPr lang="fr-FR" sz="2400" dirty="0"/>
              <a:t>. </a:t>
            </a:r>
          </a:p>
          <a:p>
            <a:pPr marL="342900" lvl="0" indent="-328612"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fr-FR" sz="2400" dirty="0"/>
              <a:t>Son </a:t>
            </a:r>
            <a:r>
              <a:rPr lang="fr-FR" sz="2400" dirty="0" err="1"/>
              <a:t>üç</a:t>
            </a:r>
            <a:r>
              <a:rPr lang="fr-FR" sz="2400" dirty="0"/>
              <a:t> </a:t>
            </a:r>
            <a:r>
              <a:rPr lang="fr-FR" sz="2400" dirty="0" err="1"/>
              <a:t>aylık</a:t>
            </a:r>
            <a:r>
              <a:rPr lang="fr-FR" sz="2400" dirty="0"/>
              <a:t> </a:t>
            </a:r>
            <a:r>
              <a:rPr lang="fr-FR" sz="2400" dirty="0" err="1"/>
              <a:t>dönemde</a:t>
            </a:r>
            <a:r>
              <a:rPr lang="fr-FR" sz="2400" dirty="0"/>
              <a:t> </a:t>
            </a:r>
            <a:r>
              <a:rPr lang="fr-FR" sz="2400" dirty="0" err="1"/>
              <a:t>banyo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duş</a:t>
            </a:r>
            <a:r>
              <a:rPr lang="fr-FR" sz="2400" dirty="0"/>
              <a:t> </a:t>
            </a:r>
            <a:r>
              <a:rPr lang="fr-FR" sz="2400" dirty="0" err="1"/>
              <a:t>sırasında</a:t>
            </a:r>
            <a:r>
              <a:rPr lang="fr-FR" sz="2400" dirty="0"/>
              <a:t> </a:t>
            </a:r>
            <a:r>
              <a:rPr lang="fr-FR" sz="2400" dirty="0" err="1"/>
              <a:t>kayma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düşme</a:t>
            </a:r>
            <a:r>
              <a:rPr lang="fr-FR" sz="2400" dirty="0"/>
              <a:t> </a:t>
            </a:r>
            <a:r>
              <a:rPr lang="fr-FR" sz="2400" dirty="0" err="1"/>
              <a:t>riskine</a:t>
            </a:r>
            <a:r>
              <a:rPr lang="fr-FR" sz="2400" dirty="0"/>
              <a:t> </a:t>
            </a:r>
            <a:r>
              <a:rPr lang="fr-FR" sz="2400" dirty="0" err="1"/>
              <a:t>karşı</a:t>
            </a:r>
            <a:r>
              <a:rPr lang="fr-FR" sz="2400" dirty="0"/>
              <a:t> anneler </a:t>
            </a:r>
            <a:r>
              <a:rPr lang="fr-FR" sz="2400" dirty="0" err="1"/>
              <a:t>uyarılmalıdır</a:t>
            </a:r>
            <a:r>
              <a:rPr lang="fr-FR" sz="2400" dirty="0"/>
              <a:t>.</a:t>
            </a:r>
          </a:p>
          <a:p>
            <a:pPr lvl="0" algn="just">
              <a:buClr>
                <a:schemeClr val="dk1"/>
              </a:buClr>
              <a:buSzPts val="1600"/>
            </a:pPr>
            <a:endParaRPr lang="fr-FR" sz="20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3000"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4028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71405" y="2890391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</a:t>
            </a:r>
            <a:r>
              <a:rPr lang="tr-TR" sz="3200" dirty="0">
                <a:solidFill>
                  <a:schemeClr val="bg1"/>
                </a:solidFill>
              </a:rPr>
              <a:t>EBELİKTE</a:t>
            </a:r>
            <a:r>
              <a:rPr lang="fr-FR" sz="3200" dirty="0">
                <a:solidFill>
                  <a:schemeClr val="bg1"/>
                </a:solidFill>
              </a:rPr>
              <a:t> A</a:t>
            </a:r>
            <a:r>
              <a:rPr lang="tr-TR" sz="3200" dirty="0">
                <a:solidFill>
                  <a:schemeClr val="bg1"/>
                </a:solidFill>
              </a:rPr>
              <a:t>ĞIZ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ve</a:t>
            </a:r>
            <a:r>
              <a:rPr lang="fr-FR" sz="3200" dirty="0">
                <a:solidFill>
                  <a:schemeClr val="bg1"/>
                </a:solidFill>
              </a:rPr>
              <a:t> D</a:t>
            </a:r>
            <a:r>
              <a:rPr lang="tr-TR" sz="3200" dirty="0">
                <a:solidFill>
                  <a:schemeClr val="bg1"/>
                </a:solidFill>
              </a:rPr>
              <a:t>İŞ SAĞLIĞI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51916" y="2790363"/>
            <a:ext cx="74362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Her </a:t>
            </a:r>
            <a:r>
              <a:rPr lang="fr-FR" sz="2400" dirty="0" err="1"/>
              <a:t>anne</a:t>
            </a:r>
            <a:r>
              <a:rPr lang="fr-FR" sz="2400" dirty="0"/>
              <a:t> </a:t>
            </a:r>
            <a:r>
              <a:rPr lang="fr-FR" sz="2400" dirty="0" err="1"/>
              <a:t>adayı</a:t>
            </a:r>
            <a:r>
              <a:rPr lang="fr-FR" sz="2400" dirty="0"/>
              <a:t> </a:t>
            </a:r>
            <a:r>
              <a:rPr lang="fr-FR" sz="2400" dirty="0" err="1"/>
              <a:t>gebe</a:t>
            </a:r>
            <a:r>
              <a:rPr lang="fr-FR" sz="2400" dirty="0"/>
              <a:t> </a:t>
            </a:r>
            <a:r>
              <a:rPr lang="fr-FR" sz="2400" dirty="0" err="1"/>
              <a:t>kalmadan</a:t>
            </a:r>
            <a:r>
              <a:rPr lang="fr-FR" sz="2400" dirty="0"/>
              <a:t> </a:t>
            </a:r>
            <a:r>
              <a:rPr lang="fr-FR" sz="2400" dirty="0" err="1"/>
              <a:t>önce</a:t>
            </a:r>
            <a:r>
              <a:rPr lang="fr-FR" sz="2400" dirty="0"/>
              <a:t> </a:t>
            </a:r>
            <a:r>
              <a:rPr lang="fr-FR" sz="2400" dirty="0" err="1"/>
              <a:t>tam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muayenesinden</a:t>
            </a:r>
            <a:r>
              <a:rPr lang="fr-FR" sz="2400" dirty="0"/>
              <a:t> </a:t>
            </a:r>
            <a:r>
              <a:rPr lang="fr-FR" sz="2400" dirty="0" err="1"/>
              <a:t>geçmelidir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etleri</a:t>
            </a:r>
            <a:r>
              <a:rPr lang="fr-FR" sz="2400" dirty="0"/>
              <a:t> </a:t>
            </a:r>
            <a:r>
              <a:rPr lang="fr-FR" sz="2400" dirty="0" err="1"/>
              <a:t>özel</a:t>
            </a:r>
            <a:r>
              <a:rPr lang="fr-FR" sz="2400" dirty="0"/>
              <a:t> </a:t>
            </a:r>
            <a:r>
              <a:rPr lang="fr-FR" sz="2400" dirty="0" err="1"/>
              <a:t>bakım</a:t>
            </a:r>
            <a:r>
              <a:rPr lang="fr-FR" sz="2400" dirty="0"/>
              <a:t> </a:t>
            </a:r>
            <a:r>
              <a:rPr lang="fr-FR" sz="2400" dirty="0" err="1"/>
              <a:t>gerektirir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99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215391" y="3013502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DOĞUM ÖNCESİ BAKIM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9423" y="1859340"/>
            <a:ext cx="74559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ea typeface="Times New Roman"/>
                <a:cs typeface="Times New Roman"/>
                <a:sym typeface="Times New Roman"/>
              </a:rPr>
              <a:t>Anne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ve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fetüsün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tüm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gebelik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boyunca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sağlık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personeli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tarafından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düzenli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aralıklarla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gerekli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muayenesi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yapılarak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ve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danışmanlık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verilerek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izlenmesidir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. </a:t>
            </a:r>
            <a:endParaRPr lang="tr-TR" sz="2400" dirty="0"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ea typeface="Times New Roman"/>
                <a:cs typeface="Times New Roman"/>
                <a:sym typeface="Times New Roman"/>
              </a:rPr>
              <a:t>Doğum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öncesi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bakım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;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annenin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sağlıklı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bir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gebelik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geçirerek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sağlıklı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bebek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doğmasını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ve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gebelikte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sağlığın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korunmasını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amaçlar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. </a:t>
            </a:r>
            <a:endParaRPr lang="tr-TR" sz="2400" dirty="0"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Annede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gebelikten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önce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var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olan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hastalıkların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saptanması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gebelikte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komplikasyon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yaratabilecek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hastalıkların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erken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tanı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ve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tedavi</a:t>
            </a:r>
            <a:r>
              <a:rPr lang="tr-TR" sz="2400" dirty="0">
                <a:ea typeface="Times New Roman"/>
                <a:cs typeface="Times New Roman"/>
                <a:sym typeface="Times New Roman"/>
              </a:rPr>
              <a:t>sini,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gerekirse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sevkini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 de </a:t>
            </a:r>
            <a:r>
              <a:rPr lang="fr-FR" sz="2400" dirty="0" err="1">
                <a:ea typeface="Times New Roman"/>
                <a:cs typeface="Times New Roman"/>
                <a:sym typeface="Times New Roman"/>
              </a:rPr>
              <a:t>içerir</a:t>
            </a:r>
            <a:r>
              <a:rPr lang="fr-FR" sz="2400" dirty="0">
                <a:ea typeface="Times New Roman"/>
                <a:cs typeface="Times New Roman"/>
                <a:sym typeface="Times New Roman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915791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>
                <a:solidFill>
                  <a:schemeClr val="bg1"/>
                </a:solidFill>
              </a:rPr>
              <a:t>G</a:t>
            </a:r>
            <a:r>
              <a:rPr lang="tr-TR" sz="3200">
                <a:solidFill>
                  <a:schemeClr val="bg1"/>
                </a:solidFill>
              </a:rPr>
              <a:t>EBELİKTE</a:t>
            </a:r>
            <a:r>
              <a:rPr lang="fr-FR" sz="3200">
                <a:solidFill>
                  <a:schemeClr val="bg1"/>
                </a:solidFill>
              </a:rPr>
              <a:t> A</a:t>
            </a:r>
            <a:r>
              <a:rPr lang="tr-TR" sz="3200">
                <a:solidFill>
                  <a:schemeClr val="bg1"/>
                </a:solidFill>
              </a:rPr>
              <a:t>ĞIZ</a:t>
            </a:r>
            <a:r>
              <a:rPr lang="fr-FR" sz="3200">
                <a:solidFill>
                  <a:schemeClr val="bg1"/>
                </a:solidFill>
              </a:rPr>
              <a:t> ve D</a:t>
            </a:r>
            <a:r>
              <a:rPr lang="tr-TR" sz="3200">
                <a:solidFill>
                  <a:schemeClr val="bg1"/>
                </a:solidFill>
              </a:rPr>
              <a:t>İŞ SAĞLIĞI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15394" y="2602513"/>
            <a:ext cx="75076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etlerinde</a:t>
            </a:r>
            <a:r>
              <a:rPr lang="fr-FR" sz="2400" dirty="0"/>
              <a:t> </a:t>
            </a:r>
            <a:r>
              <a:rPr lang="fr-FR" sz="2400" dirty="0" err="1"/>
              <a:t>büyüme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kanamalar</a:t>
            </a:r>
            <a:r>
              <a:rPr lang="fr-FR" sz="2400" dirty="0"/>
              <a:t> </a:t>
            </a:r>
            <a:r>
              <a:rPr lang="fr-FR" sz="2400" dirty="0" err="1"/>
              <a:t>görülebilir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dişetine</a:t>
            </a:r>
            <a:r>
              <a:rPr lang="fr-FR" sz="2400" dirty="0"/>
              <a:t> </a:t>
            </a:r>
            <a:r>
              <a:rPr lang="fr-FR" sz="2400" dirty="0" err="1"/>
              <a:t>yönelik</a:t>
            </a:r>
            <a:r>
              <a:rPr lang="fr-FR" sz="2400" dirty="0"/>
              <a:t> </a:t>
            </a:r>
            <a:r>
              <a:rPr lang="fr-FR" sz="2400" dirty="0" err="1"/>
              <a:t>girişimler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ikinci</a:t>
            </a:r>
            <a:r>
              <a:rPr lang="fr-FR" sz="2400" dirty="0"/>
              <a:t> </a:t>
            </a:r>
            <a:r>
              <a:rPr lang="fr-FR" sz="2400" dirty="0" err="1"/>
              <a:t>üç</a:t>
            </a:r>
            <a:r>
              <a:rPr lang="fr-FR" sz="2400" dirty="0"/>
              <a:t> </a:t>
            </a:r>
            <a:r>
              <a:rPr lang="fr-FR" sz="2400" dirty="0" err="1"/>
              <a:t>aylık</a:t>
            </a:r>
            <a:r>
              <a:rPr lang="fr-FR" sz="2400" dirty="0"/>
              <a:t> </a:t>
            </a:r>
            <a:r>
              <a:rPr lang="fr-FR" sz="2400" dirty="0" err="1"/>
              <a:t>dönem</a:t>
            </a:r>
            <a:r>
              <a:rPr lang="tr-TR" sz="2400" dirty="0"/>
              <a:t>de</a:t>
            </a:r>
            <a:r>
              <a:rPr lang="fr-FR" sz="2400" dirty="0"/>
              <a:t> </a:t>
            </a:r>
            <a:r>
              <a:rPr lang="fr-FR" sz="2400" dirty="0" err="1"/>
              <a:t>gerçekleştirilmelidir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Günde</a:t>
            </a:r>
            <a:r>
              <a:rPr lang="fr-FR" sz="2400" dirty="0"/>
              <a:t> en </a:t>
            </a:r>
            <a:r>
              <a:rPr lang="fr-FR" sz="2400" dirty="0" err="1"/>
              <a:t>az</a:t>
            </a:r>
            <a:r>
              <a:rPr lang="fr-FR" sz="2400" dirty="0"/>
              <a:t> </a:t>
            </a:r>
            <a:r>
              <a:rPr lang="fr-FR" sz="2400" dirty="0" err="1"/>
              <a:t>iki</a:t>
            </a:r>
            <a:r>
              <a:rPr lang="fr-FR" sz="2400" dirty="0"/>
              <a:t> </a:t>
            </a:r>
            <a:r>
              <a:rPr lang="fr-FR" sz="2400" dirty="0" err="1"/>
              <a:t>kez</a:t>
            </a:r>
            <a:r>
              <a:rPr lang="fr-FR" sz="2400" dirty="0"/>
              <a:t> </a:t>
            </a:r>
            <a:r>
              <a:rPr lang="fr-FR" sz="2400" dirty="0" err="1"/>
              <a:t>yumuşak</a:t>
            </a:r>
            <a:r>
              <a:rPr lang="fr-FR" sz="2400" dirty="0"/>
              <a:t> </a:t>
            </a:r>
            <a:r>
              <a:rPr lang="fr-FR" sz="2400" dirty="0" err="1"/>
              <a:t>başlı</a:t>
            </a:r>
            <a:r>
              <a:rPr lang="fr-FR" sz="2400" dirty="0"/>
              <a:t>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fırçası</a:t>
            </a:r>
            <a:r>
              <a:rPr lang="fr-FR" sz="2400" dirty="0"/>
              <a:t> ile </a:t>
            </a:r>
            <a:r>
              <a:rPr lang="fr-FR" sz="2400" dirty="0" err="1"/>
              <a:t>dişler</a:t>
            </a:r>
            <a:r>
              <a:rPr lang="fr-FR" sz="2400" dirty="0"/>
              <a:t> </a:t>
            </a:r>
            <a:r>
              <a:rPr lang="fr-FR" sz="2400" dirty="0" err="1"/>
              <a:t>fırçalanıp</a:t>
            </a:r>
            <a:r>
              <a:rPr lang="fr-FR" sz="2400" dirty="0"/>
              <a:t> </a:t>
            </a:r>
            <a:r>
              <a:rPr lang="fr-FR" sz="2400" dirty="0" err="1"/>
              <a:t>diş</a:t>
            </a:r>
            <a:r>
              <a:rPr lang="fr-FR" sz="2400" dirty="0"/>
              <a:t> </a:t>
            </a:r>
            <a:r>
              <a:rPr lang="fr-FR" sz="2400" dirty="0" err="1"/>
              <a:t>ipi</a:t>
            </a:r>
            <a:r>
              <a:rPr lang="fr-FR" sz="2400" dirty="0"/>
              <a:t> ile </a:t>
            </a:r>
            <a:r>
              <a:rPr lang="fr-FR" sz="2400" dirty="0" err="1"/>
              <a:t>yan</a:t>
            </a:r>
            <a:r>
              <a:rPr lang="fr-FR" sz="2400" dirty="0"/>
              <a:t> </a:t>
            </a:r>
            <a:r>
              <a:rPr lang="fr-FR" sz="2400" dirty="0" err="1"/>
              <a:t>yüz</a:t>
            </a:r>
            <a:r>
              <a:rPr lang="fr-FR" sz="2400" dirty="0"/>
              <a:t> </a:t>
            </a:r>
            <a:r>
              <a:rPr lang="fr-FR" sz="2400" dirty="0" err="1"/>
              <a:t>temizliği</a:t>
            </a:r>
            <a:r>
              <a:rPr lang="fr-FR" sz="2400" dirty="0"/>
              <a:t> </a:t>
            </a:r>
            <a:r>
              <a:rPr lang="fr-FR" sz="2400" dirty="0" err="1"/>
              <a:t>yapılmalıdır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693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12028" y="2900402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KTE S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GARA ALIŞKANLIĞI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719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000"/>
            </a:pPr>
            <a:endParaRPr lang="tr-TR" sz="2400" dirty="0"/>
          </a:p>
          <a:p>
            <a:pPr lvl="0">
              <a:buClr>
                <a:schemeClr val="dk1"/>
              </a:buClr>
              <a:buSzPts val="3000"/>
            </a:pPr>
            <a:endParaRPr lang="tr-TR" sz="2400" dirty="0"/>
          </a:p>
          <a:p>
            <a:pPr lvl="0">
              <a:buClr>
                <a:schemeClr val="dk1"/>
              </a:buClr>
              <a:buSzPts val="3000"/>
            </a:pPr>
            <a:r>
              <a:rPr lang="tr-TR" sz="2400" dirty="0" err="1"/>
              <a:t>G</a:t>
            </a:r>
            <a:r>
              <a:rPr lang="fr-FR" sz="2400" dirty="0" err="1"/>
              <a:t>ebelik</a:t>
            </a:r>
            <a:r>
              <a:rPr lang="fr-FR" sz="2400" dirty="0"/>
              <a:t> </a:t>
            </a:r>
            <a:r>
              <a:rPr lang="tr-TR" sz="2400" dirty="0"/>
              <a:t>d</a:t>
            </a:r>
            <a:r>
              <a:rPr lang="fr-FR" sz="2400" dirty="0" err="1"/>
              <a:t>öneminde</a:t>
            </a:r>
            <a:r>
              <a:rPr lang="fr-FR" sz="2400" dirty="0"/>
              <a:t> </a:t>
            </a:r>
            <a:r>
              <a:rPr lang="fr-FR" sz="2400" dirty="0" err="1"/>
              <a:t>bebeğine</a:t>
            </a:r>
            <a:r>
              <a:rPr lang="fr-FR" sz="2400" dirty="0"/>
              <a:t> </a:t>
            </a:r>
            <a:r>
              <a:rPr lang="fr-FR" sz="2400" dirty="0" err="1"/>
              <a:t>karşi</a:t>
            </a:r>
            <a:r>
              <a:rPr lang="fr-FR" sz="2400" dirty="0"/>
              <a:t> </a:t>
            </a:r>
            <a:r>
              <a:rPr lang="fr-FR" sz="2400" dirty="0" err="1"/>
              <a:t>sorumlu</a:t>
            </a:r>
            <a:r>
              <a:rPr lang="fr-FR" sz="2400" dirty="0"/>
              <a:t> </a:t>
            </a:r>
            <a:r>
              <a:rPr lang="fr-FR" sz="2400" dirty="0" err="1"/>
              <a:t>olan</a:t>
            </a:r>
            <a:r>
              <a:rPr lang="fr-FR" sz="2400" dirty="0"/>
              <a:t> anneler, </a:t>
            </a:r>
            <a:r>
              <a:rPr lang="fr-FR" sz="2400" dirty="0" err="1"/>
              <a:t>kesinlikle</a:t>
            </a:r>
            <a:r>
              <a:rPr lang="fr-FR" sz="2400" dirty="0"/>
              <a:t> </a:t>
            </a:r>
            <a:r>
              <a:rPr lang="fr-FR" sz="2400" dirty="0" err="1"/>
              <a:t>sigara</a:t>
            </a:r>
            <a:r>
              <a:rPr lang="fr-FR" sz="2400" dirty="0"/>
              <a:t> </a:t>
            </a:r>
            <a:r>
              <a:rPr lang="fr-FR" sz="2400" dirty="0" err="1"/>
              <a:t>kullanmamal</a:t>
            </a:r>
            <a:r>
              <a:rPr lang="tr-TR" sz="2400" dirty="0"/>
              <a:t>ı</a:t>
            </a:r>
            <a:r>
              <a:rPr lang="fr-FR" sz="2400" dirty="0"/>
              <a:t>d</a:t>
            </a:r>
            <a:r>
              <a:rPr lang="tr-TR" sz="2400" dirty="0"/>
              <a:t>ı</a:t>
            </a:r>
            <a:r>
              <a:rPr lang="fr-FR" sz="2400" dirty="0"/>
              <a:t>r</a:t>
            </a:r>
            <a:r>
              <a:rPr lang="tr-TR" sz="2400" dirty="0"/>
              <a:t>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84249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254129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KTE ALKOL ALIŞKANLIĞI </a:t>
            </a:r>
            <a:r>
              <a:rPr lang="tr-TR" sz="3200" dirty="0">
                <a:solidFill>
                  <a:schemeClr val="bg1"/>
                </a:solidFill>
              </a:rPr>
              <a:t>ve</a:t>
            </a:r>
            <a:r>
              <a:rPr lang="fr-FR" sz="3200" dirty="0">
                <a:solidFill>
                  <a:schemeClr val="bg1"/>
                </a:solidFill>
              </a:rPr>
              <a:t> MADDE KULLANIMI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075451"/>
            <a:ext cx="7719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000"/>
            </a:pPr>
            <a:endParaRPr lang="tr-TR" sz="2400" dirty="0"/>
          </a:p>
          <a:p>
            <a:pPr lvl="0">
              <a:buClr>
                <a:schemeClr val="dk1"/>
              </a:buClr>
              <a:buSzPts val="3000"/>
            </a:pPr>
            <a:endParaRPr lang="tr-TR" sz="2400" dirty="0"/>
          </a:p>
          <a:p>
            <a:pPr lvl="0">
              <a:buClr>
                <a:schemeClr val="dk1"/>
              </a:buClr>
              <a:buSzPts val="3000"/>
            </a:pPr>
            <a:r>
              <a:rPr lang="tr-TR" sz="2400" dirty="0"/>
              <a:t>S</a:t>
            </a:r>
            <a:r>
              <a:rPr lang="fr-FR" sz="2400" dirty="0" err="1"/>
              <a:t>ağl</a:t>
            </a:r>
            <a:r>
              <a:rPr lang="tr-TR" sz="2400" dirty="0"/>
              <a:t>ı</a:t>
            </a:r>
            <a:r>
              <a:rPr lang="fr-FR" sz="2400" dirty="0"/>
              <a:t>kl</a:t>
            </a:r>
            <a:r>
              <a:rPr lang="tr-TR" sz="2400" dirty="0"/>
              <a:t>ı</a:t>
            </a:r>
            <a:r>
              <a:rPr lang="fr-FR" sz="2400" dirty="0"/>
              <a:t> </a:t>
            </a:r>
            <a:r>
              <a:rPr lang="fr-FR" sz="2400" dirty="0" err="1"/>
              <a:t>bebek</a:t>
            </a:r>
            <a:r>
              <a:rPr lang="fr-FR" sz="2400" dirty="0"/>
              <a:t> </a:t>
            </a:r>
            <a:r>
              <a:rPr lang="fr-FR" sz="2400" dirty="0" err="1"/>
              <a:t>dünyaya</a:t>
            </a:r>
            <a:r>
              <a:rPr lang="fr-FR" sz="2400" dirty="0"/>
              <a:t> </a:t>
            </a:r>
            <a:r>
              <a:rPr lang="fr-FR" sz="2400" dirty="0" err="1"/>
              <a:t>getirmek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gebeliğin</a:t>
            </a:r>
            <a:r>
              <a:rPr lang="fr-FR" sz="2400" dirty="0"/>
              <a:t> </a:t>
            </a:r>
            <a:r>
              <a:rPr lang="fr-FR" sz="2400" dirty="0" err="1"/>
              <a:t>planland</a:t>
            </a:r>
            <a:r>
              <a:rPr lang="tr-TR" sz="2400" dirty="0"/>
              <a:t>ı</a:t>
            </a:r>
            <a:r>
              <a:rPr lang="fr-FR" sz="2400" dirty="0"/>
              <a:t>ğ</a:t>
            </a:r>
            <a:r>
              <a:rPr lang="tr-TR" sz="2400" dirty="0"/>
              <a:t>ı</a:t>
            </a:r>
            <a:r>
              <a:rPr lang="fr-FR" sz="2400" dirty="0"/>
              <a:t> </a:t>
            </a:r>
            <a:r>
              <a:rPr lang="fr-FR" sz="2400" dirty="0" err="1"/>
              <a:t>andan</a:t>
            </a:r>
            <a:r>
              <a:rPr lang="fr-FR" sz="2400" dirty="0"/>
              <a:t> </a:t>
            </a:r>
            <a:r>
              <a:rPr lang="fr-FR" sz="2400" dirty="0" err="1"/>
              <a:t>itibaren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tüm</a:t>
            </a:r>
            <a:r>
              <a:rPr lang="fr-FR" sz="2400" dirty="0"/>
              <a:t> </a:t>
            </a:r>
            <a:r>
              <a:rPr lang="fr-FR" sz="2400" dirty="0" err="1"/>
              <a:t>gebelik</a:t>
            </a:r>
            <a:r>
              <a:rPr lang="fr-FR" sz="2400" dirty="0"/>
              <a:t> </a:t>
            </a:r>
            <a:r>
              <a:rPr lang="fr-FR" sz="2400" dirty="0" err="1"/>
              <a:t>boyunca</a:t>
            </a:r>
            <a:r>
              <a:rPr lang="fr-FR" sz="2400" dirty="0"/>
              <a:t> </a:t>
            </a:r>
            <a:r>
              <a:rPr lang="fr-FR" sz="2400" dirty="0" err="1"/>
              <a:t>alkol</a:t>
            </a:r>
            <a:r>
              <a:rPr lang="fr-FR" sz="2400" dirty="0"/>
              <a:t> </a:t>
            </a:r>
            <a:r>
              <a:rPr lang="fr-FR" sz="2400" dirty="0" err="1"/>
              <a:t>kullan</a:t>
            </a:r>
            <a:r>
              <a:rPr lang="tr-TR" sz="2400" dirty="0"/>
              <a:t>ı</a:t>
            </a:r>
            <a:r>
              <a:rPr lang="fr-FR" sz="2400" dirty="0"/>
              <a:t>m</a:t>
            </a:r>
            <a:r>
              <a:rPr lang="tr-TR" sz="2400" dirty="0"/>
              <a:t>ı</a:t>
            </a:r>
            <a:r>
              <a:rPr lang="fr-FR" sz="2400" dirty="0" err="1"/>
              <a:t>ndan</a:t>
            </a:r>
            <a:r>
              <a:rPr lang="fr-FR" sz="2400" dirty="0"/>
              <a:t> </a:t>
            </a:r>
            <a:r>
              <a:rPr lang="fr-FR" sz="2400" dirty="0" err="1"/>
              <a:t>kaç</a:t>
            </a:r>
            <a:r>
              <a:rPr lang="tr-TR" sz="2400" dirty="0"/>
              <a:t>ı</a:t>
            </a:r>
            <a:r>
              <a:rPr lang="fr-FR" sz="2400" dirty="0"/>
              <a:t>n</a:t>
            </a:r>
            <a:r>
              <a:rPr lang="tr-TR" sz="2400" dirty="0"/>
              <a:t>ı</a:t>
            </a:r>
            <a:r>
              <a:rPr lang="fr-FR" sz="2400" dirty="0" err="1"/>
              <a:t>lmal</a:t>
            </a:r>
            <a:r>
              <a:rPr lang="tr-TR" sz="2400" dirty="0"/>
              <a:t>ı</a:t>
            </a:r>
            <a:r>
              <a:rPr lang="fr-FR" sz="2400" dirty="0"/>
              <a:t>d</a:t>
            </a:r>
            <a:r>
              <a:rPr lang="tr-TR" sz="2400" dirty="0"/>
              <a:t>ı</a:t>
            </a:r>
            <a:r>
              <a:rPr lang="fr-FR" sz="2400" dirty="0"/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4133118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38520" y="2230319"/>
            <a:ext cx="2976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KTE ALKOL ALIŞKANLIĞI </a:t>
            </a:r>
            <a:r>
              <a:rPr lang="tr-TR" sz="3200" dirty="0">
                <a:solidFill>
                  <a:schemeClr val="bg1"/>
                </a:solidFill>
              </a:rPr>
              <a:t>ve</a:t>
            </a:r>
            <a:r>
              <a:rPr lang="fr-FR" sz="3200" dirty="0">
                <a:solidFill>
                  <a:schemeClr val="bg1"/>
                </a:solidFill>
              </a:rPr>
              <a:t> MADDE KULLANIMI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4362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eroin</a:t>
            </a:r>
            <a:r>
              <a:rPr lang="fr-FR" sz="2400" dirty="0"/>
              <a:t>, </a:t>
            </a:r>
            <a:r>
              <a:rPr lang="fr-FR" sz="2400" dirty="0" err="1"/>
              <a:t>kokain</a:t>
            </a:r>
            <a:r>
              <a:rPr lang="fr-FR" sz="2400" dirty="0"/>
              <a:t>, </a:t>
            </a:r>
            <a:r>
              <a:rPr lang="fr-FR" sz="2400" dirty="0" err="1"/>
              <a:t>methadon</a:t>
            </a:r>
            <a:r>
              <a:rPr lang="fr-FR" sz="2400" dirty="0"/>
              <a:t> </a:t>
            </a:r>
            <a:r>
              <a:rPr lang="fr-FR" sz="2400" dirty="0" err="1"/>
              <a:t>kullanımında</a:t>
            </a:r>
            <a:r>
              <a:rPr lang="fr-FR" sz="2400" dirty="0"/>
              <a:t> </a:t>
            </a:r>
            <a:r>
              <a:rPr lang="fr-FR" sz="2400" dirty="0" err="1"/>
              <a:t>ciddi</a:t>
            </a:r>
            <a:r>
              <a:rPr lang="fr-FR" sz="2400" dirty="0"/>
              <a:t> </a:t>
            </a:r>
            <a:r>
              <a:rPr lang="fr-FR" sz="2400" dirty="0" err="1"/>
              <a:t>anomali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problemler</a:t>
            </a:r>
            <a:r>
              <a:rPr lang="fr-FR" sz="2400" dirty="0"/>
              <a:t> </a:t>
            </a:r>
            <a:r>
              <a:rPr lang="fr-FR" sz="2400" dirty="0" err="1"/>
              <a:t>görülebilir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Madde</a:t>
            </a:r>
            <a:r>
              <a:rPr lang="fr-FR" sz="2400" dirty="0"/>
              <a:t> </a:t>
            </a:r>
            <a:r>
              <a:rPr lang="fr-FR" sz="2400" dirty="0" err="1"/>
              <a:t>bağımlılığı</a:t>
            </a:r>
            <a:r>
              <a:rPr lang="fr-FR" sz="2400" dirty="0"/>
              <a:t> </a:t>
            </a:r>
            <a:r>
              <a:rPr lang="fr-FR" sz="2400" dirty="0" err="1"/>
              <a:t>olan</a:t>
            </a:r>
            <a:r>
              <a:rPr lang="fr-FR" sz="2400" dirty="0"/>
              <a:t> </a:t>
            </a:r>
            <a:r>
              <a:rPr lang="fr-FR" sz="2400" dirty="0" err="1"/>
              <a:t>gebeler</a:t>
            </a:r>
            <a:r>
              <a:rPr lang="fr-FR" sz="2400" dirty="0"/>
              <a:t> </a:t>
            </a:r>
            <a:r>
              <a:rPr lang="fr-FR" sz="2400" dirty="0" err="1"/>
              <a:t>uygun</a:t>
            </a:r>
            <a:r>
              <a:rPr lang="fr-FR" sz="2400" dirty="0"/>
              <a:t> </a:t>
            </a:r>
            <a:r>
              <a:rPr lang="fr-FR" sz="2400" dirty="0" err="1"/>
              <a:t>merkezlere</a:t>
            </a:r>
            <a:r>
              <a:rPr lang="fr-FR" sz="2400" dirty="0"/>
              <a:t> </a:t>
            </a:r>
            <a:r>
              <a:rPr lang="fr-FR" sz="2400" dirty="0" err="1"/>
              <a:t>tedavi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yönlendirilmelidir</a:t>
            </a:r>
            <a:r>
              <a:rPr lang="fr-FR" sz="2400" dirty="0"/>
              <a:t>. </a:t>
            </a:r>
          </a:p>
          <a:p>
            <a:pPr marL="342900" lvl="0">
              <a:spcBef>
                <a:spcPts val="640"/>
              </a:spcBef>
            </a:pPr>
            <a:endParaRPr lang="fr-FR" sz="2400" dirty="0"/>
          </a:p>
          <a:p>
            <a:pPr lvl="0" algn="ctr">
              <a:spcBef>
                <a:spcPts val="640"/>
              </a:spcBef>
            </a:pPr>
            <a:r>
              <a:rPr lang="fr-FR" sz="2400" dirty="0"/>
              <a:t>BEBEĞİN</a:t>
            </a:r>
            <a:r>
              <a:rPr lang="tr-TR" sz="2400" dirty="0"/>
              <a:t>İZİN</a:t>
            </a:r>
            <a:r>
              <a:rPr lang="fr-FR" sz="2400" dirty="0"/>
              <a:t> DÜNYAYA</a:t>
            </a:r>
            <a:r>
              <a:rPr lang="tr-TR" sz="2400" dirty="0"/>
              <a:t> SAĞLIKLI</a:t>
            </a:r>
            <a:r>
              <a:rPr lang="fr-FR" sz="2400" dirty="0"/>
              <a:t> GELMESİ</a:t>
            </a:r>
            <a:r>
              <a:rPr lang="tr-TR" sz="2400" dirty="0"/>
              <a:t>, </a:t>
            </a:r>
            <a:r>
              <a:rPr lang="fr-FR" sz="2400" dirty="0"/>
              <a:t>YAŞAMA SAĞLIKLI BAŞLAMASI SİZİN ELİNİZDE</a:t>
            </a:r>
            <a:r>
              <a:rPr lang="tr-TR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14602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28835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GEBELIKTE İLAÇ KULLANIMI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4362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fr-FR" sz="2400" dirty="0"/>
              <a:t>Gebelikte </a:t>
            </a:r>
            <a:r>
              <a:rPr lang="fr-FR" sz="2400" dirty="0" err="1"/>
              <a:t>gerekli</a:t>
            </a:r>
            <a:r>
              <a:rPr lang="fr-FR" sz="2400" dirty="0"/>
              <a:t> </a:t>
            </a:r>
            <a:r>
              <a:rPr lang="fr-FR" sz="2400" dirty="0" err="1"/>
              <a:t>durumlarda</a:t>
            </a:r>
            <a:r>
              <a:rPr lang="fr-FR" sz="2400" dirty="0"/>
              <a:t> </a:t>
            </a:r>
            <a:r>
              <a:rPr lang="fr-FR" sz="2400" dirty="0" err="1"/>
              <a:t>doktor</a:t>
            </a:r>
            <a:r>
              <a:rPr lang="fr-FR" sz="2400" dirty="0"/>
              <a:t> </a:t>
            </a:r>
            <a:r>
              <a:rPr lang="fr-FR" sz="2400" dirty="0" err="1"/>
              <a:t>tarafından</a:t>
            </a:r>
            <a:r>
              <a:rPr lang="fr-FR" sz="2400" dirty="0"/>
              <a:t> </a:t>
            </a:r>
            <a:r>
              <a:rPr lang="fr-FR" sz="2400" dirty="0" err="1"/>
              <a:t>reçete</a:t>
            </a:r>
            <a:r>
              <a:rPr lang="fr-FR" sz="2400" dirty="0"/>
              <a:t> </a:t>
            </a:r>
            <a:r>
              <a:rPr lang="fr-FR" sz="2400" dirty="0" err="1"/>
              <a:t>edilen</a:t>
            </a:r>
            <a:r>
              <a:rPr lang="fr-FR" sz="2400" dirty="0"/>
              <a:t> </a:t>
            </a:r>
            <a:r>
              <a:rPr lang="fr-FR" sz="2400" dirty="0" err="1"/>
              <a:t>ilaçlar</a:t>
            </a:r>
            <a:r>
              <a:rPr lang="fr-FR" sz="2400" dirty="0"/>
              <a:t> </a:t>
            </a:r>
            <a:r>
              <a:rPr lang="fr-FR" sz="2400" dirty="0" err="1"/>
              <a:t>kullanılabilir</a:t>
            </a:r>
            <a:r>
              <a:rPr lang="fr-FR" sz="2400" dirty="0"/>
              <a:t>.</a:t>
            </a:r>
          </a:p>
          <a:p>
            <a:pPr marL="342900" lvl="0">
              <a:spcBef>
                <a:spcPts val="640"/>
              </a:spcBef>
            </a:pPr>
            <a:r>
              <a:rPr lang="fr-FR" sz="2800" dirty="0"/>
              <a:t> </a:t>
            </a:r>
          </a:p>
          <a:p>
            <a:pPr marL="342900" lvl="0" algn="ctr">
              <a:spcBef>
                <a:spcPts val="640"/>
              </a:spcBef>
            </a:pPr>
            <a:r>
              <a:rPr lang="fr-FR" sz="2800" dirty="0"/>
              <a:t>GEBELİKTE DOKTOR ÖNERİSİ DIŞINDA İLAÇ KULLANILMAMALIDIR</a:t>
            </a:r>
            <a:r>
              <a:rPr lang="tr-TR" sz="2800" dirty="0"/>
              <a:t>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97826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265450" y="2745708"/>
            <a:ext cx="3192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TETANOZ TOKSO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D İMMÜN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ZASYONU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567224"/>
            <a:ext cx="74362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tr-TR" sz="2400" dirty="0" err="1"/>
              <a:t>Tetanozdan</a:t>
            </a:r>
            <a:r>
              <a:rPr lang="tr-TR" sz="2400" dirty="0"/>
              <a:t> korunmak için, g</a:t>
            </a:r>
            <a:r>
              <a:rPr lang="fr-FR" sz="2400" dirty="0" err="1"/>
              <a:t>ebe</a:t>
            </a:r>
            <a:r>
              <a:rPr lang="tr-TR" sz="2400" dirty="0" err="1"/>
              <a:t>ler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tüm</a:t>
            </a:r>
            <a:r>
              <a:rPr lang="fr-FR" sz="2400" dirty="0"/>
              <a:t> </a:t>
            </a:r>
            <a:r>
              <a:rPr lang="fr-FR" sz="2400" dirty="0" err="1"/>
              <a:t>doğurganlık</a:t>
            </a:r>
            <a:r>
              <a:rPr lang="fr-FR" sz="2400" dirty="0"/>
              <a:t> </a:t>
            </a:r>
            <a:r>
              <a:rPr lang="fr-FR" sz="2400" dirty="0" err="1"/>
              <a:t>çağındaki</a:t>
            </a:r>
            <a:r>
              <a:rPr lang="fr-FR" sz="2400" dirty="0"/>
              <a:t> </a:t>
            </a:r>
            <a:r>
              <a:rPr lang="fr-FR" sz="2400" dirty="0" err="1"/>
              <a:t>kadınlara</a:t>
            </a:r>
            <a:r>
              <a:rPr lang="fr-FR" sz="2400" dirty="0"/>
              <a:t> </a:t>
            </a:r>
            <a:r>
              <a:rPr lang="fr-FR" sz="2400" dirty="0" err="1"/>
              <a:t>bağışıklama</a:t>
            </a:r>
            <a:r>
              <a:rPr lang="fr-FR" sz="2400" dirty="0"/>
              <a:t> </a:t>
            </a:r>
            <a:r>
              <a:rPr lang="fr-FR" sz="2400" dirty="0" err="1"/>
              <a:t>hizmetleri</a:t>
            </a:r>
            <a:r>
              <a:rPr lang="fr-FR" sz="2400" dirty="0"/>
              <a:t> </a:t>
            </a:r>
            <a:r>
              <a:rPr lang="fr-FR" sz="2400" dirty="0" err="1"/>
              <a:t>yeterli</a:t>
            </a:r>
            <a:r>
              <a:rPr lang="fr-FR" sz="2400" dirty="0"/>
              <a:t> </a:t>
            </a:r>
            <a:r>
              <a:rPr lang="fr-FR" sz="2400" dirty="0" err="1"/>
              <a:t>uygulan</a:t>
            </a:r>
            <a:r>
              <a:rPr lang="tr-TR" sz="2400" dirty="0"/>
              <a:t>malıdır.</a:t>
            </a:r>
            <a:endParaRPr lang="fr-FR" sz="2400" dirty="0"/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/>
              <a:t>Anne </a:t>
            </a:r>
            <a:r>
              <a:rPr lang="fr-FR" sz="2400" dirty="0" err="1"/>
              <a:t>aşılanarak</a:t>
            </a:r>
            <a:r>
              <a:rPr lang="fr-FR" sz="2400" dirty="0"/>
              <a:t> </a:t>
            </a:r>
            <a:r>
              <a:rPr lang="fr-FR" sz="2400" dirty="0" err="1"/>
              <a:t>fetüs</a:t>
            </a:r>
            <a:r>
              <a:rPr lang="fr-FR" sz="2400" dirty="0"/>
              <a:t> da </a:t>
            </a:r>
            <a:r>
              <a:rPr lang="fr-FR" sz="2400" dirty="0" err="1"/>
              <a:t>korunmalıdır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 err="1"/>
              <a:t>Temiz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hijyenik</a:t>
            </a:r>
            <a:r>
              <a:rPr lang="fr-FR" sz="2400" dirty="0"/>
              <a:t> </a:t>
            </a:r>
            <a:r>
              <a:rPr lang="fr-FR" sz="2400" dirty="0" err="1"/>
              <a:t>şartlarda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doğum</a:t>
            </a:r>
            <a:r>
              <a:rPr lang="tr-TR" sz="2400" dirty="0"/>
              <a:t> </a:t>
            </a:r>
            <a:r>
              <a:rPr lang="fr-FR" sz="2400" dirty="0" err="1"/>
              <a:t>sağlanmalıdır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2231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2271" y="2080068"/>
            <a:ext cx="316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Doğurganlık </a:t>
            </a:r>
            <a:r>
              <a:rPr lang="fr-FR" sz="3200" dirty="0" err="1">
                <a:solidFill>
                  <a:schemeClr val="bg1"/>
                </a:solidFill>
              </a:rPr>
              <a:t>Çağı</a:t>
            </a:r>
            <a:r>
              <a:rPr lang="fr-FR" sz="3200" dirty="0">
                <a:solidFill>
                  <a:schemeClr val="bg1"/>
                </a:solidFill>
              </a:rPr>
              <a:t> (15-49 </a:t>
            </a:r>
            <a:r>
              <a:rPr lang="fr-FR" sz="3200" dirty="0" err="1">
                <a:solidFill>
                  <a:schemeClr val="bg1"/>
                </a:solidFill>
              </a:rPr>
              <a:t>Yaş</a:t>
            </a:r>
            <a:r>
              <a:rPr lang="fr-FR" sz="3200" dirty="0">
                <a:solidFill>
                  <a:schemeClr val="bg1"/>
                </a:solidFill>
              </a:rPr>
              <a:t>) </a:t>
            </a:r>
            <a:r>
              <a:rPr lang="fr-FR" sz="3200" dirty="0" err="1">
                <a:solidFill>
                  <a:schemeClr val="bg1"/>
                </a:solidFill>
              </a:rPr>
              <a:t>Kadınlar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İçin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Erişkin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Difteri</a:t>
            </a:r>
            <a:r>
              <a:rPr lang="fr-FR" sz="3200" dirty="0">
                <a:solidFill>
                  <a:schemeClr val="bg1"/>
                </a:solidFill>
              </a:rPr>
              <a:t>-Tetanoz </a:t>
            </a:r>
            <a:r>
              <a:rPr lang="fr-FR" sz="3200" dirty="0" err="1">
                <a:solidFill>
                  <a:schemeClr val="bg1"/>
                </a:solidFill>
              </a:rPr>
              <a:t>Aşı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Takvimi</a:t>
            </a:r>
            <a:endParaRPr lang="fr-FR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Google Shape;478;p62"/>
          <p:cNvGraphicFramePr/>
          <p:nvPr>
            <p:extLst>
              <p:ext uri="{D42A27DB-BD31-4B8C-83A1-F6EECF244321}">
                <p14:modId xmlns:p14="http://schemas.microsoft.com/office/powerpoint/2010/main" val="1128339339"/>
              </p:ext>
            </p:extLst>
          </p:nvPr>
        </p:nvGraphicFramePr>
        <p:xfrm>
          <a:off x="3886309" y="1579419"/>
          <a:ext cx="8190895" cy="41488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8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6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 err="1">
                          <a:solidFill>
                            <a:schemeClr val="dk1"/>
                          </a:solidFill>
                        </a:rPr>
                        <a:t>Doz</a:t>
                      </a:r>
                      <a:r>
                        <a:rPr lang="fr-FR" sz="240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2400" u="none" strike="noStrike" cap="none" dirty="0" err="1">
                          <a:solidFill>
                            <a:schemeClr val="dk1"/>
                          </a:solidFill>
                        </a:rPr>
                        <a:t>Sayısı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 err="1">
                          <a:solidFill>
                            <a:schemeClr val="dk1"/>
                          </a:solidFill>
                        </a:rPr>
                        <a:t>Uygulama</a:t>
                      </a:r>
                      <a:r>
                        <a:rPr lang="fr-FR" sz="2400" u="none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2400" u="none" strike="noStrike" cap="none" dirty="0" err="1">
                          <a:solidFill>
                            <a:schemeClr val="dk1"/>
                          </a:solidFill>
                        </a:rPr>
                        <a:t>Zamanı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>
                          <a:solidFill>
                            <a:schemeClr val="dk1"/>
                          </a:solidFill>
                        </a:rPr>
                        <a:t>Koruma Süresi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1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/>
                        <a:t>Gebeliğin 4. </a:t>
                      </a:r>
                      <a:r>
                        <a:rPr lang="fr-FR" sz="2400" u="none" strike="noStrike" cap="none" dirty="0" err="1"/>
                        <a:t>Ayında-İlk</a:t>
                      </a:r>
                      <a:r>
                        <a:rPr lang="fr-FR" sz="2400" u="none" strike="noStrike" cap="none" dirty="0"/>
                        <a:t> </a:t>
                      </a:r>
                      <a:r>
                        <a:rPr lang="fr-FR" sz="2400" u="none" strike="noStrike" cap="none" dirty="0" err="1"/>
                        <a:t>karşılamada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 err="1"/>
                        <a:t>Yok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6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2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1’den en az 4 hafta sonra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/>
                        <a:t>1-3 </a:t>
                      </a:r>
                      <a:r>
                        <a:rPr lang="fr-FR" sz="2400" u="none" strike="noStrike" cap="none" dirty="0" err="1"/>
                        <a:t>yıl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3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2’den en az 6 ay sonra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5 yıl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4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/>
                        <a:t>Td 3’ten en </a:t>
                      </a:r>
                      <a:r>
                        <a:rPr lang="fr-FR" sz="2400" u="none" strike="noStrike" cap="none" dirty="0" err="1"/>
                        <a:t>az</a:t>
                      </a:r>
                      <a:r>
                        <a:rPr lang="fr-FR" sz="2400" u="none" strike="noStrike" cap="none" dirty="0"/>
                        <a:t> 1 </a:t>
                      </a:r>
                      <a:r>
                        <a:rPr lang="fr-FR" sz="2400" u="none" strike="noStrike" cap="none" dirty="0" err="1"/>
                        <a:t>yıl</a:t>
                      </a:r>
                      <a:r>
                        <a:rPr lang="fr-FR" sz="2400" u="none" strike="noStrike" cap="none" dirty="0"/>
                        <a:t> sonra </a:t>
                      </a:r>
                      <a:r>
                        <a:rPr lang="fr-FR" sz="2400" u="none" strike="noStrike" cap="none" dirty="0" err="1"/>
                        <a:t>ya</a:t>
                      </a:r>
                      <a:r>
                        <a:rPr lang="fr-FR" sz="2400" u="none" strike="noStrike" cap="none" dirty="0"/>
                        <a:t> da </a:t>
                      </a:r>
                      <a:r>
                        <a:rPr lang="fr-FR" sz="2400" u="none" strike="noStrike" cap="none" dirty="0" err="1"/>
                        <a:t>bir</a:t>
                      </a:r>
                      <a:r>
                        <a:rPr lang="fr-FR" sz="2400" u="none" strike="noStrike" cap="none" dirty="0"/>
                        <a:t> </a:t>
                      </a:r>
                      <a:r>
                        <a:rPr lang="fr-FR" sz="2400" u="none" strike="noStrike" cap="none" dirty="0" err="1"/>
                        <a:t>sonraki</a:t>
                      </a:r>
                      <a:r>
                        <a:rPr lang="fr-FR" sz="2400" u="none" strike="noStrike" cap="none" dirty="0"/>
                        <a:t> </a:t>
                      </a:r>
                      <a:r>
                        <a:rPr lang="fr-FR" sz="2400" u="none" strike="noStrike" cap="none" dirty="0" err="1"/>
                        <a:t>gebelikte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10 yıl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/>
                        <a:t>Td 5</a:t>
                      </a:r>
                      <a:endParaRPr sz="2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/>
                        <a:t>Td 4’ten en </a:t>
                      </a:r>
                      <a:r>
                        <a:rPr lang="fr-FR" sz="2400" u="none" strike="noStrike" cap="none" dirty="0" err="1"/>
                        <a:t>az</a:t>
                      </a:r>
                      <a:r>
                        <a:rPr lang="fr-FR" sz="2400" u="none" strike="noStrike" cap="none" dirty="0"/>
                        <a:t> 1 </a:t>
                      </a:r>
                      <a:r>
                        <a:rPr lang="fr-FR" sz="2400" u="none" strike="noStrike" cap="none" dirty="0" err="1"/>
                        <a:t>yıl</a:t>
                      </a:r>
                      <a:r>
                        <a:rPr lang="fr-FR" sz="2400" u="none" strike="noStrike" cap="none" dirty="0"/>
                        <a:t> sonra </a:t>
                      </a:r>
                      <a:r>
                        <a:rPr lang="fr-FR" sz="2400" u="none" strike="noStrike" cap="none" dirty="0" err="1"/>
                        <a:t>ya</a:t>
                      </a:r>
                      <a:r>
                        <a:rPr lang="fr-FR" sz="2400" u="none" strike="noStrike" cap="none" dirty="0"/>
                        <a:t> da </a:t>
                      </a:r>
                      <a:r>
                        <a:rPr lang="fr-FR" sz="2400" u="none" strike="noStrike" cap="none" dirty="0" err="1"/>
                        <a:t>bir</a:t>
                      </a:r>
                      <a:r>
                        <a:rPr lang="fr-FR" sz="2400" u="none" strike="noStrike" cap="none" dirty="0"/>
                        <a:t> </a:t>
                      </a:r>
                      <a:r>
                        <a:rPr lang="fr-FR" sz="2400" u="none" strike="noStrike" cap="none" dirty="0" err="1"/>
                        <a:t>sonraki</a:t>
                      </a:r>
                      <a:r>
                        <a:rPr lang="fr-FR" sz="2400" u="none" strike="noStrike" cap="none" dirty="0"/>
                        <a:t> </a:t>
                      </a:r>
                      <a:r>
                        <a:rPr lang="fr-FR" sz="2400" u="none" strike="noStrike" cap="none" dirty="0" err="1"/>
                        <a:t>gebelikte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 dirty="0"/>
                        <a:t>Doğurganlık </a:t>
                      </a:r>
                      <a:r>
                        <a:rPr lang="fr-FR" sz="2400" u="none" strike="noStrike" cap="none" dirty="0" err="1"/>
                        <a:t>çağı</a:t>
                      </a:r>
                      <a:r>
                        <a:rPr lang="fr-FR" sz="2400" u="none" strike="noStrike" cap="none" dirty="0"/>
                        <a:t> </a:t>
                      </a:r>
                      <a:r>
                        <a:rPr lang="fr-FR" sz="2400" u="none" strike="noStrike" cap="none" dirty="0" err="1"/>
                        <a:t>boyunca</a:t>
                      </a:r>
                      <a:endParaRPr sz="2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67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28835"/>
            <a:ext cx="3259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TETANOZ TOKSO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D İMMÜN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ZASYONU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3892174" y="2256312"/>
            <a:ext cx="75928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Daha </a:t>
            </a:r>
            <a:r>
              <a:rPr lang="fr-FR" sz="2400" dirty="0" err="1"/>
              <a:t>önce</a:t>
            </a:r>
            <a:r>
              <a:rPr lang="fr-FR" sz="2400" dirty="0"/>
              <a:t> </a:t>
            </a:r>
            <a:r>
              <a:rPr lang="fr-FR" sz="2400" dirty="0" err="1"/>
              <a:t>çocukluk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okul</a:t>
            </a:r>
            <a:r>
              <a:rPr lang="fr-FR" sz="2400" dirty="0"/>
              <a:t> </a:t>
            </a:r>
            <a:r>
              <a:rPr lang="fr-FR" sz="2400" dirty="0" err="1"/>
              <a:t>aşılarının</a:t>
            </a:r>
            <a:r>
              <a:rPr lang="fr-FR" sz="2400" dirty="0"/>
              <a:t> </a:t>
            </a:r>
            <a:r>
              <a:rPr lang="fr-FR" sz="2400" dirty="0" err="1"/>
              <a:t>tamamını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kaç</a:t>
            </a:r>
            <a:r>
              <a:rPr lang="fr-FR" sz="2400" dirty="0"/>
              <a:t> </a:t>
            </a:r>
            <a:r>
              <a:rPr lang="fr-FR" sz="2400" dirty="0" err="1"/>
              <a:t>dozunu</a:t>
            </a:r>
            <a:r>
              <a:rPr lang="fr-FR" sz="2400" dirty="0"/>
              <a:t> </a:t>
            </a:r>
            <a:r>
              <a:rPr lang="fr-FR" sz="2400" dirty="0" err="1"/>
              <a:t>aldığından</a:t>
            </a:r>
            <a:r>
              <a:rPr lang="fr-FR" sz="2400" dirty="0"/>
              <a:t> </a:t>
            </a:r>
            <a:r>
              <a:rPr lang="fr-FR" sz="2400" dirty="0" err="1"/>
              <a:t>emin</a:t>
            </a:r>
            <a:r>
              <a:rPr lang="fr-FR" sz="2400" dirty="0"/>
              <a:t> </a:t>
            </a:r>
            <a:r>
              <a:rPr lang="fr-FR" sz="2400" dirty="0" err="1"/>
              <a:t>olan</a:t>
            </a:r>
            <a:r>
              <a:rPr lang="fr-FR" sz="2400" dirty="0"/>
              <a:t> </a:t>
            </a:r>
            <a:r>
              <a:rPr lang="fr-FR" sz="2400" dirty="0" err="1"/>
              <a:t>kadına</a:t>
            </a:r>
            <a:r>
              <a:rPr lang="tr-TR" sz="2400" dirty="0"/>
              <a:t>,</a:t>
            </a:r>
            <a:r>
              <a:rPr lang="fr-FR" sz="2400" dirty="0"/>
              <a:t> 1 </a:t>
            </a:r>
            <a:r>
              <a:rPr lang="fr-FR" sz="2400" dirty="0" err="1"/>
              <a:t>doz</a:t>
            </a:r>
            <a:r>
              <a:rPr lang="fr-FR" sz="2400" dirty="0"/>
              <a:t> Td </a:t>
            </a:r>
            <a:r>
              <a:rPr lang="fr-FR" sz="2400" dirty="0" err="1"/>
              <a:t>aşısı</a:t>
            </a:r>
            <a:r>
              <a:rPr lang="fr-FR" sz="2400" dirty="0"/>
              <a:t> </a:t>
            </a:r>
            <a:r>
              <a:rPr lang="fr-FR" sz="2400" dirty="0" err="1"/>
              <a:t>uygulaması</a:t>
            </a:r>
            <a:r>
              <a:rPr lang="fr-FR" sz="2400" dirty="0"/>
              <a:t> </a:t>
            </a:r>
            <a:r>
              <a:rPr lang="fr-FR" sz="2400" dirty="0" err="1"/>
              <a:t>yeterlidir</a:t>
            </a:r>
            <a:r>
              <a:rPr lang="fr-FR" sz="2400" dirty="0"/>
              <a:t>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Rapel</a:t>
            </a:r>
            <a:r>
              <a:rPr lang="fr-FR" sz="2400" dirty="0"/>
              <a:t> </a:t>
            </a:r>
            <a:r>
              <a:rPr lang="fr-FR" sz="2400" dirty="0" err="1"/>
              <a:t>dozlar</a:t>
            </a:r>
            <a:r>
              <a:rPr lang="tr-TR" sz="2400" dirty="0"/>
              <a:t>,</a:t>
            </a:r>
            <a:r>
              <a:rPr lang="fr-FR" sz="2400" dirty="0"/>
              <a:t> 5-10 </a:t>
            </a:r>
            <a:r>
              <a:rPr lang="fr-FR" sz="2400" dirty="0" err="1"/>
              <a:t>yıllık</a:t>
            </a:r>
            <a:r>
              <a:rPr lang="fr-FR" sz="2400" dirty="0"/>
              <a:t> </a:t>
            </a:r>
            <a:r>
              <a:rPr lang="fr-FR" sz="2400" dirty="0" err="1"/>
              <a:t>periyodlarla</a:t>
            </a:r>
            <a:r>
              <a:rPr lang="fr-FR" sz="2400" dirty="0"/>
              <a:t> </a:t>
            </a:r>
            <a:r>
              <a:rPr lang="fr-FR" sz="2400" dirty="0" err="1"/>
              <a:t>ya</a:t>
            </a:r>
            <a:r>
              <a:rPr lang="fr-FR" sz="2400" dirty="0"/>
              <a:t> da en </a:t>
            </a:r>
            <a:r>
              <a:rPr lang="fr-FR" sz="2400" dirty="0" err="1"/>
              <a:t>az</a:t>
            </a:r>
            <a:r>
              <a:rPr lang="fr-FR" sz="2400" dirty="0"/>
              <a:t> 1 </a:t>
            </a:r>
            <a:r>
              <a:rPr lang="fr-FR" sz="2400" dirty="0" err="1"/>
              <a:t>yıllık</a:t>
            </a:r>
            <a:r>
              <a:rPr lang="fr-FR" sz="2400" dirty="0"/>
              <a:t> </a:t>
            </a:r>
            <a:r>
              <a:rPr lang="fr-FR" sz="2400" dirty="0" err="1"/>
              <a:t>aralıklarla</a:t>
            </a:r>
            <a:r>
              <a:rPr lang="fr-FR" sz="2400" dirty="0"/>
              <a:t> </a:t>
            </a:r>
            <a:r>
              <a:rPr lang="fr-FR" sz="2400" dirty="0" err="1"/>
              <a:t>yapılır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5 </a:t>
            </a:r>
            <a:r>
              <a:rPr lang="fr-FR" sz="2400" dirty="0" err="1"/>
              <a:t>doz</a:t>
            </a:r>
            <a:r>
              <a:rPr lang="fr-FR" sz="2400" dirty="0"/>
              <a:t> Td </a:t>
            </a:r>
            <a:r>
              <a:rPr lang="fr-FR" sz="2400" dirty="0" err="1"/>
              <a:t>aşısı</a:t>
            </a:r>
            <a:r>
              <a:rPr lang="fr-FR" sz="2400" dirty="0"/>
              <a:t> </a:t>
            </a:r>
            <a:r>
              <a:rPr lang="fr-FR" sz="2400" dirty="0" err="1"/>
              <a:t>uygulaması</a:t>
            </a:r>
            <a:r>
              <a:rPr lang="fr-FR" sz="2400" dirty="0"/>
              <a:t> ile </a:t>
            </a:r>
            <a:r>
              <a:rPr lang="fr-FR" sz="2400" dirty="0" err="1"/>
              <a:t>doğurganlık</a:t>
            </a:r>
            <a:r>
              <a:rPr lang="fr-FR" sz="2400" dirty="0"/>
              <a:t> </a:t>
            </a:r>
            <a:r>
              <a:rPr lang="fr-FR" sz="2400" dirty="0" err="1"/>
              <a:t>çağı</a:t>
            </a:r>
            <a:r>
              <a:rPr lang="fr-FR" sz="2400" dirty="0"/>
              <a:t> </a:t>
            </a:r>
            <a:r>
              <a:rPr lang="fr-FR" sz="2400" dirty="0" err="1"/>
              <a:t>boyunca</a:t>
            </a:r>
            <a:r>
              <a:rPr lang="fr-FR" sz="2400" dirty="0"/>
              <a:t> </a:t>
            </a:r>
            <a:r>
              <a:rPr lang="fr-FR" sz="2400" dirty="0" err="1"/>
              <a:t>korunma</a:t>
            </a:r>
            <a:r>
              <a:rPr lang="fr-FR" sz="2400" dirty="0"/>
              <a:t> </a:t>
            </a:r>
            <a:r>
              <a:rPr lang="fr-FR" sz="2400" dirty="0" err="1"/>
              <a:t>sağlanır</a:t>
            </a:r>
            <a:r>
              <a:rPr lang="fr-F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7746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739770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KTE TEHL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KE İŞARETLER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07960"/>
            <a:ext cx="743623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Gebelikte </a:t>
            </a:r>
            <a:r>
              <a:rPr lang="fr-FR" sz="2400" dirty="0" err="1"/>
              <a:t>meydana</a:t>
            </a:r>
            <a:r>
              <a:rPr lang="fr-FR" sz="2400" dirty="0"/>
              <a:t> </a:t>
            </a:r>
            <a:r>
              <a:rPr lang="fr-FR" sz="2400" dirty="0" err="1"/>
              <a:t>gelebilecek</a:t>
            </a:r>
            <a:r>
              <a:rPr lang="fr-FR" sz="2400" dirty="0"/>
              <a:t> </a:t>
            </a:r>
            <a:r>
              <a:rPr lang="fr-FR" sz="2400" dirty="0" err="1"/>
              <a:t>tehlike</a:t>
            </a:r>
            <a:r>
              <a:rPr lang="fr-FR" sz="2400" dirty="0"/>
              <a:t> </a:t>
            </a:r>
            <a:r>
              <a:rPr lang="fr-FR" sz="2400" dirty="0" err="1"/>
              <a:t>işaretleri</a:t>
            </a:r>
            <a:r>
              <a:rPr lang="fr-FR" sz="2400" dirty="0"/>
              <a:t> </a:t>
            </a:r>
            <a:r>
              <a:rPr lang="fr-FR" sz="2400" dirty="0" err="1"/>
              <a:t>konusunda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personeli</a:t>
            </a:r>
            <a:r>
              <a:rPr lang="fr-FR" sz="2400" dirty="0"/>
              <a:t>, </a:t>
            </a:r>
            <a:r>
              <a:rPr lang="fr-FR" sz="2400" dirty="0" err="1"/>
              <a:t>her</a:t>
            </a:r>
            <a:r>
              <a:rPr lang="fr-FR" sz="2400" dirty="0"/>
              <a:t> </a:t>
            </a:r>
            <a:r>
              <a:rPr lang="fr-FR" sz="2400" dirty="0" err="1"/>
              <a:t>izlemde</a:t>
            </a:r>
            <a:r>
              <a:rPr lang="fr-FR" sz="2400" dirty="0"/>
              <a:t> </a:t>
            </a:r>
            <a:r>
              <a:rPr lang="fr-FR" sz="2400" dirty="0" err="1"/>
              <a:t>gebeyi</a:t>
            </a:r>
            <a:r>
              <a:rPr lang="fr-FR" sz="2400" dirty="0"/>
              <a:t> </a:t>
            </a:r>
            <a:r>
              <a:rPr lang="fr-FR" sz="2400" dirty="0" err="1"/>
              <a:t>ayrıntılı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şekilde</a:t>
            </a:r>
            <a:r>
              <a:rPr lang="fr-FR" sz="2400" dirty="0"/>
              <a:t> </a:t>
            </a:r>
            <a:r>
              <a:rPr lang="fr-FR" sz="2400" dirty="0" err="1"/>
              <a:t>bilgilendirmelidir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Gebenin </a:t>
            </a:r>
            <a:r>
              <a:rPr lang="fr-FR" sz="2400" dirty="0" err="1"/>
              <a:t>ve</a:t>
            </a:r>
            <a:r>
              <a:rPr lang="fr-FR" sz="2400" dirty="0"/>
              <a:t> aile </a:t>
            </a:r>
            <a:r>
              <a:rPr lang="fr-FR" sz="2400" dirty="0" err="1"/>
              <a:t>bireylerinin</a:t>
            </a:r>
            <a:r>
              <a:rPr lang="fr-FR" sz="2400" dirty="0"/>
              <a:t> </a:t>
            </a:r>
            <a:r>
              <a:rPr lang="fr-FR" sz="2400" dirty="0" err="1"/>
              <a:t>tehlike</a:t>
            </a:r>
            <a:r>
              <a:rPr lang="fr-FR" sz="2400" dirty="0"/>
              <a:t> </a:t>
            </a:r>
            <a:r>
              <a:rPr lang="fr-FR" sz="2400" dirty="0" err="1"/>
              <a:t>işaretlerini</a:t>
            </a:r>
            <a:r>
              <a:rPr lang="fr-FR" sz="2400" dirty="0"/>
              <a:t> </a:t>
            </a:r>
            <a:r>
              <a:rPr lang="fr-FR" sz="2400" dirty="0" err="1"/>
              <a:t>tanıması</a:t>
            </a:r>
            <a:r>
              <a:rPr lang="fr-FR" sz="2400" dirty="0"/>
              <a:t> </a:t>
            </a:r>
            <a:r>
              <a:rPr lang="fr-FR" sz="2400" dirty="0" err="1"/>
              <a:t>hemen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kuruluşuna</a:t>
            </a:r>
            <a:r>
              <a:rPr lang="fr-FR" sz="2400" dirty="0"/>
              <a:t> </a:t>
            </a:r>
            <a:r>
              <a:rPr lang="fr-FR" sz="2400" dirty="0" err="1"/>
              <a:t>başvurması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kuruluşuna</a:t>
            </a:r>
            <a:r>
              <a:rPr lang="fr-FR" sz="2400" dirty="0"/>
              <a:t> </a:t>
            </a:r>
            <a:r>
              <a:rPr lang="fr-FR" sz="2400" dirty="0" err="1"/>
              <a:t>ulaşana</a:t>
            </a:r>
            <a:r>
              <a:rPr lang="fr-FR" sz="2400" dirty="0"/>
              <a:t> </a:t>
            </a:r>
            <a:r>
              <a:rPr lang="fr-FR" sz="2400" dirty="0" err="1"/>
              <a:t>kadar</a:t>
            </a:r>
            <a:r>
              <a:rPr lang="fr-FR" sz="2400" dirty="0"/>
              <a:t> </a:t>
            </a:r>
            <a:r>
              <a:rPr lang="fr-FR" sz="2400" dirty="0" err="1"/>
              <a:t>neler</a:t>
            </a:r>
            <a:r>
              <a:rPr lang="fr-FR" sz="2400" dirty="0"/>
              <a:t> </a:t>
            </a:r>
            <a:r>
              <a:rPr lang="fr-FR" sz="2400" dirty="0" err="1"/>
              <a:t>yapabileceği</a:t>
            </a:r>
            <a:r>
              <a:rPr lang="fr-FR" sz="2400" dirty="0"/>
              <a:t> tek </a:t>
            </a:r>
            <a:r>
              <a:rPr lang="fr-FR" sz="2400" dirty="0" err="1"/>
              <a:t>tek</a:t>
            </a:r>
            <a:r>
              <a:rPr lang="fr-FR" sz="2400" dirty="0"/>
              <a:t> </a:t>
            </a:r>
            <a:r>
              <a:rPr lang="fr-FR" sz="2400" dirty="0" err="1"/>
              <a:t>anlatılmalıdır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569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28835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KTE TEHL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KE İŞARETLER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1936282"/>
            <a:ext cx="74362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fr-FR" sz="2400" b="1" dirty="0"/>
              <a:t>En </a:t>
            </a:r>
            <a:r>
              <a:rPr lang="fr-FR" sz="2400" b="1" dirty="0" err="1"/>
              <a:t>Kısa</a:t>
            </a:r>
            <a:r>
              <a:rPr lang="fr-FR" sz="2400" b="1" dirty="0"/>
              <a:t> </a:t>
            </a:r>
            <a:r>
              <a:rPr lang="fr-FR" sz="2400" b="1" dirty="0" err="1"/>
              <a:t>Zamanda</a:t>
            </a:r>
            <a:r>
              <a:rPr lang="fr-FR" sz="2400" b="1" dirty="0"/>
              <a:t> </a:t>
            </a:r>
            <a:r>
              <a:rPr lang="fr-FR" sz="2400" b="1" dirty="0" err="1"/>
              <a:t>Sağlık</a:t>
            </a:r>
            <a:r>
              <a:rPr lang="fr-FR" sz="2400" b="1" dirty="0"/>
              <a:t> </a:t>
            </a:r>
            <a:r>
              <a:rPr lang="fr-FR" sz="2400" b="1" dirty="0" err="1"/>
              <a:t>Kuruluşuna</a:t>
            </a:r>
            <a:r>
              <a:rPr lang="fr-FR" sz="2400" b="1" dirty="0"/>
              <a:t> </a:t>
            </a:r>
            <a:r>
              <a:rPr lang="fr-FR" sz="2400" b="1" dirty="0" err="1"/>
              <a:t>Başvuru</a:t>
            </a:r>
            <a:r>
              <a:rPr lang="tr-TR" sz="2400" b="1" dirty="0"/>
              <a:t> Gerektiren Durumlar</a:t>
            </a:r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Yüksek</a:t>
            </a:r>
            <a:r>
              <a:rPr lang="fr-FR" sz="2400" dirty="0"/>
              <a:t> </a:t>
            </a:r>
            <a:r>
              <a:rPr lang="fr-FR" sz="2400" dirty="0" err="1"/>
              <a:t>ateş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Karın </a:t>
            </a:r>
            <a:r>
              <a:rPr lang="fr-FR" sz="2400" dirty="0" err="1"/>
              <a:t>ağrısı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Yüz</a:t>
            </a:r>
            <a:r>
              <a:rPr lang="fr-FR" sz="2400" dirty="0"/>
              <a:t>, </a:t>
            </a:r>
            <a:r>
              <a:rPr lang="fr-FR" sz="2400" dirty="0" err="1"/>
              <a:t>parmak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bacaklarda</a:t>
            </a:r>
            <a:r>
              <a:rPr lang="fr-FR" sz="2400" dirty="0"/>
              <a:t> </a:t>
            </a:r>
            <a:r>
              <a:rPr lang="fr-FR" sz="2400" dirty="0" err="1"/>
              <a:t>şişme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Annenin</a:t>
            </a:r>
            <a:r>
              <a:rPr lang="fr-FR" sz="2400" dirty="0"/>
              <a:t> </a:t>
            </a:r>
            <a:r>
              <a:rPr lang="fr-FR" sz="2400" dirty="0" err="1"/>
              <a:t>kendini</a:t>
            </a:r>
            <a:r>
              <a:rPr lang="fr-FR" sz="2400" dirty="0"/>
              <a:t> </a:t>
            </a:r>
            <a:r>
              <a:rPr lang="fr-FR" sz="2400" dirty="0" err="1"/>
              <a:t>kötü</a:t>
            </a:r>
            <a:r>
              <a:rPr lang="fr-FR" sz="2400" dirty="0"/>
              <a:t> </a:t>
            </a:r>
            <a:r>
              <a:rPr lang="fr-FR" sz="2400" dirty="0" err="1"/>
              <a:t>hissetmesi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günlük</a:t>
            </a:r>
            <a:r>
              <a:rPr lang="fr-FR" sz="2400" dirty="0"/>
              <a:t> </a:t>
            </a:r>
            <a:r>
              <a:rPr lang="fr-FR" sz="2400" dirty="0" err="1"/>
              <a:t>aktivitelerini</a:t>
            </a:r>
            <a:r>
              <a:rPr lang="fr-FR" sz="2400" dirty="0"/>
              <a:t> </a:t>
            </a:r>
            <a:r>
              <a:rPr lang="fr-FR" sz="2400" dirty="0" err="1"/>
              <a:t>gerçekleştirememesi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Çocuk</a:t>
            </a:r>
            <a:r>
              <a:rPr lang="fr-FR" sz="2400" dirty="0"/>
              <a:t> </a:t>
            </a:r>
            <a:r>
              <a:rPr lang="fr-FR" sz="2400" dirty="0" err="1"/>
              <a:t>hareketlerinin</a:t>
            </a:r>
            <a:r>
              <a:rPr lang="fr-FR" sz="2400" dirty="0"/>
              <a:t> </a:t>
            </a:r>
            <a:r>
              <a:rPr lang="fr-FR" sz="2400" dirty="0" err="1"/>
              <a:t>artık</a:t>
            </a:r>
            <a:r>
              <a:rPr lang="fr-FR" sz="2400" dirty="0"/>
              <a:t> </a:t>
            </a:r>
            <a:r>
              <a:rPr lang="fr-FR" sz="2400" dirty="0" err="1"/>
              <a:t>hissedilememesi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99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5CDB8-7177-804E-AA1A-EFFF0BFF7562}"/>
              </a:ext>
            </a:extLst>
          </p:cNvPr>
          <p:cNvSpPr txBox="1"/>
          <p:nvPr/>
        </p:nvSpPr>
        <p:spPr>
          <a:xfrm>
            <a:off x="4066163" y="2988783"/>
            <a:ext cx="270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dirty="0"/>
              <a:t>Bu alana</a:t>
            </a:r>
          </a:p>
          <a:p>
            <a:r>
              <a:rPr lang="en-TR" sz="2400" dirty="0"/>
              <a:t>görsel</a:t>
            </a:r>
          </a:p>
          <a:p>
            <a:r>
              <a:rPr lang="en-TR" sz="2400" dirty="0"/>
              <a:t>yerleştirilebilir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6AAFE-6C0F-954C-93FF-FF6205E3704F}"/>
              </a:ext>
            </a:extLst>
          </p:cNvPr>
          <p:cNvSpPr txBox="1"/>
          <p:nvPr/>
        </p:nvSpPr>
        <p:spPr>
          <a:xfrm>
            <a:off x="475133" y="3235005"/>
            <a:ext cx="297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2800" b="1" dirty="0">
                <a:solidFill>
                  <a:schemeClr val="bg1"/>
                </a:solidFill>
              </a:rPr>
              <a:t>DOĞUM ÖNCESİ BAKIM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105753" y="2379385"/>
            <a:ext cx="46313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tr-T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Tüm gebelerin doğum öncesi bakımı, 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Bakanlığımızca</a:t>
            </a:r>
            <a:r>
              <a:rPr lang="tr-T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standart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güvenli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nitelikli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hizmet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sunulması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uygulamada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birlikteliğin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sağlanması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amacıyla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tr-T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hazırlanan 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“Doğum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Öncesi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Bakım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Yönetim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Rehberi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</a:t>
            </a:r>
            <a:r>
              <a:rPr lang="tr-T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 göre yapılmaktadır.</a:t>
            </a:r>
            <a:endParaRPr lang="fr-FR" sz="2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4F51817-47D6-4861-886E-D37F01FC6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358" y="1626920"/>
            <a:ext cx="2843524" cy="4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6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28835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GEBEL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KTE TEHL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r>
              <a:rPr lang="fr-FR" sz="3200" dirty="0">
                <a:solidFill>
                  <a:schemeClr val="bg1"/>
                </a:solidFill>
              </a:rPr>
              <a:t>KE İŞARETLER</a:t>
            </a:r>
            <a:r>
              <a:rPr lang="tr-TR" sz="3200" dirty="0">
                <a:solidFill>
                  <a:schemeClr val="bg1"/>
                </a:solidFill>
              </a:rPr>
              <a:t>İ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1682367"/>
            <a:ext cx="743623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Acil </a:t>
            </a:r>
            <a:r>
              <a:rPr lang="fr-FR" sz="2800" b="1" dirty="0" err="1"/>
              <a:t>Sağlık</a:t>
            </a:r>
            <a:r>
              <a:rPr lang="fr-FR" sz="2800" b="1" dirty="0"/>
              <a:t> </a:t>
            </a:r>
            <a:r>
              <a:rPr lang="fr-FR" sz="2800" b="1" dirty="0" err="1"/>
              <a:t>Kuruluşuna</a:t>
            </a:r>
            <a:r>
              <a:rPr lang="fr-FR" sz="2800" b="1" dirty="0"/>
              <a:t> </a:t>
            </a:r>
            <a:r>
              <a:rPr lang="fr-FR" sz="2800" b="1" dirty="0" err="1"/>
              <a:t>Başvuru</a:t>
            </a:r>
            <a:r>
              <a:rPr lang="tr-TR" sz="2800" b="1" dirty="0"/>
              <a:t> Gerektiren Durumlar</a:t>
            </a:r>
          </a:p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Vajinal</a:t>
            </a:r>
            <a:r>
              <a:rPr lang="fr-FR" sz="2400" dirty="0"/>
              <a:t> </a:t>
            </a:r>
            <a:r>
              <a:rPr lang="fr-FR" sz="2400" dirty="0" err="1"/>
              <a:t>kanama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Konvülziyon</a:t>
            </a:r>
            <a:r>
              <a:rPr lang="fr-FR" sz="2400" dirty="0"/>
              <a:t> (Sara </a:t>
            </a:r>
            <a:r>
              <a:rPr lang="fr-FR" sz="2400" dirty="0" err="1"/>
              <a:t>nöbeti</a:t>
            </a:r>
            <a:r>
              <a:rPr lang="fr-FR" sz="2400" dirty="0"/>
              <a:t> </a:t>
            </a:r>
            <a:r>
              <a:rPr lang="fr-FR" sz="2400" dirty="0" err="1"/>
              <a:t>gibi</a:t>
            </a:r>
            <a:r>
              <a:rPr lang="fr-FR" sz="2400" dirty="0"/>
              <a:t> </a:t>
            </a:r>
            <a:r>
              <a:rPr lang="fr-FR" sz="2400" dirty="0" err="1"/>
              <a:t>kasılmalar</a:t>
            </a:r>
            <a:r>
              <a:rPr lang="fr-FR" sz="2400" dirty="0"/>
              <a:t>)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Baş </a:t>
            </a:r>
            <a:r>
              <a:rPr lang="fr-FR" sz="2400" dirty="0" err="1"/>
              <a:t>ağrısı</a:t>
            </a:r>
            <a:r>
              <a:rPr lang="fr-FR" sz="2400" dirty="0"/>
              <a:t> ile </a:t>
            </a:r>
            <a:r>
              <a:rPr lang="fr-FR" sz="2400" dirty="0" err="1"/>
              <a:t>beraber</a:t>
            </a:r>
            <a:r>
              <a:rPr lang="fr-FR" sz="2400" dirty="0"/>
              <a:t> </a:t>
            </a:r>
            <a:r>
              <a:rPr lang="fr-FR" sz="2400" dirty="0" err="1"/>
              <a:t>görmede</a:t>
            </a:r>
            <a:r>
              <a:rPr lang="fr-FR" sz="2400" dirty="0"/>
              <a:t> </a:t>
            </a:r>
            <a:r>
              <a:rPr lang="fr-FR" sz="2400" dirty="0" err="1"/>
              <a:t>bozulma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Ateş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/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ciddi</a:t>
            </a:r>
            <a:r>
              <a:rPr lang="fr-FR" sz="2400" dirty="0"/>
              <a:t> </a:t>
            </a:r>
            <a:r>
              <a:rPr lang="fr-FR" sz="2400" dirty="0" err="1"/>
              <a:t>güçsüzlük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Ciddi</a:t>
            </a:r>
            <a:r>
              <a:rPr lang="fr-FR" sz="2400" dirty="0"/>
              <a:t> </a:t>
            </a:r>
            <a:r>
              <a:rPr lang="fr-FR" sz="2400" dirty="0" err="1"/>
              <a:t>karın</a:t>
            </a:r>
            <a:r>
              <a:rPr lang="fr-FR" sz="2400" dirty="0"/>
              <a:t> </a:t>
            </a:r>
            <a:r>
              <a:rPr lang="fr-FR" sz="2400" dirty="0" err="1"/>
              <a:t>ağrısı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Solunum</a:t>
            </a:r>
            <a:r>
              <a:rPr lang="fr-FR" sz="2400" dirty="0"/>
              <a:t> </a:t>
            </a:r>
            <a:r>
              <a:rPr lang="fr-FR" sz="2400" dirty="0" err="1"/>
              <a:t>güçlüğü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sık</a:t>
            </a:r>
            <a:r>
              <a:rPr lang="fr-FR" sz="2400" dirty="0"/>
              <a:t> </a:t>
            </a:r>
            <a:r>
              <a:rPr lang="fr-FR" sz="2400" dirty="0" err="1"/>
              <a:t>solunum</a:t>
            </a:r>
            <a:endParaRPr lang="fr-FR" sz="2400" dirty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Sularının</a:t>
            </a:r>
            <a:r>
              <a:rPr lang="fr-FR" sz="2400" dirty="0"/>
              <a:t> </a:t>
            </a:r>
            <a:r>
              <a:rPr lang="fr-FR" sz="2400" dirty="0" err="1"/>
              <a:t>gelmesi</a:t>
            </a:r>
            <a:r>
              <a:rPr lang="fr-FR" sz="2400" dirty="0"/>
              <a:t> </a:t>
            </a:r>
          </a:p>
          <a:p>
            <a:pPr marL="5461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70888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960138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DOĞUMUN</a:t>
            </a:r>
            <a:r>
              <a:rPr lang="tr-TR" sz="3200" dirty="0">
                <a:solidFill>
                  <a:schemeClr val="bg1"/>
                </a:solidFill>
              </a:rPr>
              <a:t> PLANLANMASI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170453"/>
            <a:ext cx="7436236" cy="35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Char char="●"/>
            </a:pPr>
            <a:r>
              <a:rPr lang="fr-FR" sz="2400" dirty="0"/>
              <a:t>Tüm </a:t>
            </a:r>
            <a:r>
              <a:rPr lang="fr-FR" sz="2400" dirty="0" err="1"/>
              <a:t>gebeler</a:t>
            </a:r>
            <a:r>
              <a:rPr lang="fr-FR" sz="2400" dirty="0"/>
              <a:t> </a:t>
            </a:r>
            <a:r>
              <a:rPr lang="fr-FR" sz="2400" dirty="0" err="1"/>
              <a:t>doğumlarını</a:t>
            </a:r>
            <a:r>
              <a:rPr lang="fr-FR" sz="2400" dirty="0"/>
              <a:t> </a:t>
            </a:r>
            <a:r>
              <a:rPr lang="fr-FR" sz="2400" dirty="0" err="1"/>
              <a:t>mutlaka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kuruluşlarında</a:t>
            </a:r>
            <a:r>
              <a:rPr lang="fr-FR" sz="2400" dirty="0"/>
              <a:t> </a:t>
            </a:r>
            <a:r>
              <a:rPr lang="fr-FR" sz="2400" dirty="0" err="1"/>
              <a:t>yapmalıdır</a:t>
            </a:r>
            <a:r>
              <a:rPr lang="fr-FR" sz="2400" dirty="0"/>
              <a:t>.</a:t>
            </a:r>
          </a:p>
          <a:p>
            <a:pPr marL="342900" lvl="0" algn="just"/>
            <a:endParaRPr lang="fr-FR" sz="28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800"/>
              </a:spcBef>
            </a:pP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Annenin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bebeğin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sağlığı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gebeliğinizin</a:t>
            </a:r>
            <a:r>
              <a:rPr lang="fr-FR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ilk</a:t>
            </a:r>
            <a:r>
              <a:rPr lang="fr-FR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gününden</a:t>
            </a:r>
            <a:r>
              <a:rPr lang="fr-FR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lohusalık</a:t>
            </a:r>
            <a:r>
              <a:rPr lang="fr-FR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sonuna</a:t>
            </a:r>
            <a:r>
              <a:rPr lang="fr-FR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kadar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gebelik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kontrollerinizi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aksatmamanıza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u="sng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hastane</a:t>
            </a:r>
            <a:r>
              <a:rPr lang="fr-FR" sz="2800" b="1" i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u="sng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şartlarında</a:t>
            </a:r>
            <a:r>
              <a:rPr lang="fr-FR" sz="2800" b="1" i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i="1" u="sng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doğum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yapmanıza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bağlıdır</a:t>
            </a:r>
            <a:r>
              <a:rPr lang="fr-FR" sz="28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.”</a:t>
            </a:r>
            <a:endParaRPr lang="fr-FR" sz="2400" dirty="0"/>
          </a:p>
          <a:p>
            <a:pPr marL="5461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41958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90391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DOĞUMUN</a:t>
            </a:r>
            <a:r>
              <a:rPr lang="tr-TR" sz="3200" dirty="0">
                <a:solidFill>
                  <a:schemeClr val="bg1"/>
                </a:solidFill>
              </a:rPr>
              <a:t> PLANLANMASI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369958"/>
            <a:ext cx="74362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/>
              <a:t>Gebelerin </a:t>
            </a:r>
            <a:r>
              <a:rPr lang="fr-FR" sz="2400" dirty="0" err="1"/>
              <a:t>acil</a:t>
            </a:r>
            <a:r>
              <a:rPr lang="fr-FR" sz="2400" dirty="0"/>
              <a:t> </a:t>
            </a:r>
            <a:r>
              <a:rPr lang="fr-FR" sz="2400" dirty="0" err="1"/>
              <a:t>doğum</a:t>
            </a:r>
            <a:r>
              <a:rPr lang="fr-FR" sz="2400" dirty="0"/>
              <a:t> </a:t>
            </a:r>
            <a:r>
              <a:rPr lang="fr-FR" sz="2400" dirty="0" err="1"/>
              <a:t>çantasını</a:t>
            </a:r>
            <a:r>
              <a:rPr lang="fr-FR" sz="2400" dirty="0"/>
              <a:t> </a:t>
            </a:r>
            <a:r>
              <a:rPr lang="fr-FR" sz="2400" dirty="0" err="1"/>
              <a:t>hazırlaması</a:t>
            </a:r>
            <a:r>
              <a:rPr lang="fr-FR" sz="2400" dirty="0"/>
              <a:t> </a:t>
            </a:r>
            <a:r>
              <a:rPr lang="fr-FR" sz="2400" dirty="0" err="1"/>
              <a:t>önerilmelidir</a:t>
            </a:r>
            <a:r>
              <a:rPr lang="fr-FR" sz="2400" dirty="0"/>
              <a:t>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Çantada</a:t>
            </a:r>
            <a:r>
              <a:rPr lang="fr-FR" sz="2400" dirty="0"/>
              <a:t> </a:t>
            </a:r>
            <a:r>
              <a:rPr lang="fr-FR" sz="2400" dirty="0" err="1"/>
              <a:t>olması</a:t>
            </a:r>
            <a:r>
              <a:rPr lang="fr-FR" sz="2400" dirty="0"/>
              <a:t> </a:t>
            </a:r>
            <a:r>
              <a:rPr lang="fr-FR" sz="2400" dirty="0" err="1"/>
              <a:t>gerekenler</a:t>
            </a:r>
            <a:r>
              <a:rPr lang="fr-FR" sz="2400" dirty="0"/>
              <a:t>;</a:t>
            </a:r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000" dirty="0"/>
              <a:t>Gebelikte </a:t>
            </a:r>
            <a:r>
              <a:rPr lang="fr-FR" sz="2000" dirty="0" err="1"/>
              <a:t>yapılan</a:t>
            </a:r>
            <a:r>
              <a:rPr lang="fr-FR" sz="2000" dirty="0"/>
              <a:t> </a:t>
            </a:r>
            <a:r>
              <a:rPr lang="fr-FR" sz="2000" dirty="0" err="1"/>
              <a:t>muayene</a:t>
            </a:r>
            <a:r>
              <a:rPr lang="fr-FR" sz="2000" dirty="0"/>
              <a:t> </a:t>
            </a:r>
            <a:r>
              <a:rPr lang="fr-FR" sz="2000" dirty="0" err="1"/>
              <a:t>ve</a:t>
            </a:r>
            <a:r>
              <a:rPr lang="fr-FR" sz="2000" dirty="0"/>
              <a:t> </a:t>
            </a:r>
            <a:r>
              <a:rPr lang="fr-FR" sz="2000" dirty="0" err="1"/>
              <a:t>tetkiklerine</a:t>
            </a:r>
            <a:r>
              <a:rPr lang="fr-FR" sz="2000" dirty="0"/>
              <a:t> ait </a:t>
            </a:r>
            <a:r>
              <a:rPr lang="fr-FR" sz="2000" dirty="0" err="1"/>
              <a:t>kayıtlar</a:t>
            </a:r>
            <a:endParaRPr lang="fr-FR" sz="2000" dirty="0"/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000" dirty="0" err="1"/>
              <a:t>Devamlı</a:t>
            </a:r>
            <a:r>
              <a:rPr lang="fr-FR" sz="2000" dirty="0"/>
              <a:t> </a:t>
            </a:r>
            <a:r>
              <a:rPr lang="fr-FR" sz="2000" dirty="0" err="1"/>
              <a:t>kullandığı</a:t>
            </a:r>
            <a:r>
              <a:rPr lang="fr-FR" sz="2000" dirty="0"/>
              <a:t> </a:t>
            </a:r>
            <a:r>
              <a:rPr lang="fr-FR" sz="2000" dirty="0" err="1"/>
              <a:t>ilaç</a:t>
            </a:r>
            <a:r>
              <a:rPr lang="fr-FR" sz="2000" dirty="0"/>
              <a:t> </a:t>
            </a:r>
            <a:r>
              <a:rPr lang="fr-FR" sz="2000" dirty="0" err="1"/>
              <a:t>varsa</a:t>
            </a:r>
            <a:r>
              <a:rPr lang="fr-FR" sz="2000" dirty="0"/>
              <a:t> </a:t>
            </a:r>
            <a:r>
              <a:rPr lang="fr-FR" sz="2000" dirty="0" err="1"/>
              <a:t>kayıtları</a:t>
            </a:r>
            <a:endParaRPr lang="fr-FR" sz="2000" dirty="0"/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000" dirty="0"/>
              <a:t>Anne </a:t>
            </a:r>
            <a:r>
              <a:rPr lang="fr-FR" sz="2000" dirty="0" err="1"/>
              <a:t>ve</a:t>
            </a:r>
            <a:r>
              <a:rPr lang="fr-FR" sz="2000" dirty="0"/>
              <a:t> </a:t>
            </a:r>
            <a:r>
              <a:rPr lang="fr-FR" sz="2000" dirty="0" err="1"/>
              <a:t>bebek</a:t>
            </a:r>
            <a:r>
              <a:rPr lang="fr-FR" sz="2000" dirty="0"/>
              <a:t> </a:t>
            </a:r>
            <a:r>
              <a:rPr lang="fr-FR" sz="2000" dirty="0" err="1"/>
              <a:t>için</a:t>
            </a:r>
            <a:r>
              <a:rPr lang="fr-FR" sz="2000" dirty="0"/>
              <a:t> </a:t>
            </a:r>
            <a:r>
              <a:rPr lang="fr-FR" sz="2000" dirty="0" err="1"/>
              <a:t>gerekli</a:t>
            </a:r>
            <a:r>
              <a:rPr lang="fr-FR" sz="2000" dirty="0"/>
              <a:t> </a:t>
            </a:r>
            <a:r>
              <a:rPr lang="fr-FR" sz="2000" dirty="0" err="1"/>
              <a:t>çamaşır</a:t>
            </a:r>
            <a:r>
              <a:rPr lang="fr-FR" sz="2000" dirty="0"/>
              <a:t>, </a:t>
            </a:r>
            <a:r>
              <a:rPr lang="fr-FR" sz="2000" dirty="0" err="1"/>
              <a:t>giysi</a:t>
            </a:r>
            <a:r>
              <a:rPr lang="fr-FR" sz="2000" dirty="0"/>
              <a:t> </a:t>
            </a:r>
            <a:r>
              <a:rPr lang="fr-FR" sz="2000" dirty="0" err="1"/>
              <a:t>ve</a:t>
            </a:r>
            <a:r>
              <a:rPr lang="fr-FR" sz="2000" dirty="0"/>
              <a:t> </a:t>
            </a:r>
            <a:r>
              <a:rPr lang="fr-FR" sz="2000" dirty="0" err="1"/>
              <a:t>örtüler</a:t>
            </a:r>
            <a:endParaRPr lang="fr-FR" sz="2000" dirty="0"/>
          </a:p>
          <a:p>
            <a:pPr marL="800100" lvl="1" indent="-34290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000" dirty="0"/>
              <a:t>Anne </a:t>
            </a:r>
            <a:r>
              <a:rPr lang="fr-FR" sz="2000" dirty="0" err="1"/>
              <a:t>ve</a:t>
            </a:r>
            <a:r>
              <a:rPr lang="fr-FR" sz="2000" dirty="0"/>
              <a:t> </a:t>
            </a:r>
            <a:r>
              <a:rPr lang="fr-FR" sz="2000" dirty="0" err="1"/>
              <a:t>bebek</a:t>
            </a:r>
            <a:r>
              <a:rPr lang="fr-FR" sz="2000" dirty="0"/>
              <a:t> </a:t>
            </a:r>
            <a:r>
              <a:rPr lang="fr-FR" sz="2000" dirty="0" err="1"/>
              <a:t>için</a:t>
            </a:r>
            <a:r>
              <a:rPr lang="fr-FR" sz="2000" dirty="0"/>
              <a:t> </a:t>
            </a:r>
            <a:r>
              <a:rPr lang="fr-FR" sz="2000" dirty="0" err="1"/>
              <a:t>gerekli</a:t>
            </a:r>
            <a:r>
              <a:rPr lang="fr-FR" sz="2000" dirty="0"/>
              <a:t> </a:t>
            </a:r>
            <a:r>
              <a:rPr lang="fr-FR" sz="2000" dirty="0" err="1"/>
              <a:t>ped</a:t>
            </a:r>
            <a:r>
              <a:rPr lang="fr-FR" sz="2000" dirty="0"/>
              <a:t> </a:t>
            </a:r>
            <a:r>
              <a:rPr lang="fr-FR" sz="2000" dirty="0" err="1"/>
              <a:t>ve</a:t>
            </a:r>
            <a:r>
              <a:rPr lang="fr-FR" sz="2000" dirty="0"/>
              <a:t> </a:t>
            </a:r>
            <a:r>
              <a:rPr lang="fr-FR" sz="2000" dirty="0" err="1"/>
              <a:t>bebek</a:t>
            </a:r>
            <a:r>
              <a:rPr lang="fr-FR" sz="2000" dirty="0"/>
              <a:t> </a:t>
            </a:r>
            <a:r>
              <a:rPr lang="fr-FR" sz="2000" dirty="0" err="1"/>
              <a:t>bezleri</a:t>
            </a:r>
            <a:r>
              <a:rPr lang="fr-FR" sz="2000" dirty="0"/>
              <a:t> </a:t>
            </a:r>
          </a:p>
          <a:p>
            <a:pPr marL="5461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53409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890391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TRAVAY VE DOĞUM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8815" y="2491087"/>
            <a:ext cx="6029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800" b="1" dirty="0" err="1"/>
              <a:t>Doğum</a:t>
            </a:r>
            <a:r>
              <a:rPr lang="fr-FR" sz="2800" b="1" dirty="0"/>
              <a:t> </a:t>
            </a:r>
            <a:r>
              <a:rPr lang="fr-FR" sz="2800" b="1" dirty="0" err="1"/>
              <a:t>belirtileri</a:t>
            </a:r>
            <a:r>
              <a:rPr lang="fr-FR" sz="2800" b="1" dirty="0"/>
              <a:t>;</a:t>
            </a:r>
            <a:endParaRPr lang="fr-FR" sz="2800" dirty="0"/>
          </a:p>
          <a:p>
            <a:pPr marL="800100" lvl="1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Kanlı</a:t>
            </a:r>
            <a:r>
              <a:rPr lang="fr-FR" sz="2400" dirty="0"/>
              <a:t> </a:t>
            </a:r>
            <a:r>
              <a:rPr lang="fr-FR" sz="2400" dirty="0" err="1"/>
              <a:t>sümüksü</a:t>
            </a:r>
            <a:r>
              <a:rPr lang="fr-FR" sz="2400" dirty="0"/>
              <a:t> </a:t>
            </a:r>
            <a:r>
              <a:rPr lang="fr-FR" sz="2400" dirty="0" err="1"/>
              <a:t>akıntı</a:t>
            </a:r>
            <a:endParaRPr lang="fr-FR" sz="2400" dirty="0"/>
          </a:p>
          <a:p>
            <a:pPr marL="800100" lvl="1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Her</a:t>
            </a:r>
            <a:r>
              <a:rPr lang="fr-FR" sz="2400" dirty="0"/>
              <a:t> 20 </a:t>
            </a:r>
            <a:r>
              <a:rPr lang="fr-FR" sz="2400" dirty="0" err="1"/>
              <a:t>dakikada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veya</a:t>
            </a:r>
            <a:r>
              <a:rPr lang="fr-FR" sz="2400" dirty="0"/>
              <a:t> </a:t>
            </a:r>
            <a:r>
              <a:rPr lang="fr-FR" sz="2400" dirty="0" err="1"/>
              <a:t>daha</a:t>
            </a:r>
            <a:r>
              <a:rPr lang="fr-FR" sz="2400" dirty="0"/>
              <a:t> </a:t>
            </a:r>
            <a:r>
              <a:rPr lang="fr-FR" sz="2400" dirty="0" err="1"/>
              <a:t>sık</a:t>
            </a:r>
            <a:r>
              <a:rPr lang="fr-FR" sz="2400" dirty="0"/>
              <a:t> </a:t>
            </a:r>
            <a:r>
              <a:rPr lang="fr-FR" sz="2400" dirty="0" err="1"/>
              <a:t>aralıklarla</a:t>
            </a:r>
            <a:r>
              <a:rPr lang="fr-FR" sz="2400" dirty="0"/>
              <a:t> </a:t>
            </a:r>
            <a:r>
              <a:rPr lang="fr-FR" sz="2400" dirty="0" err="1"/>
              <a:t>gelen</a:t>
            </a:r>
            <a:r>
              <a:rPr lang="fr-FR" sz="2400" dirty="0"/>
              <a:t> </a:t>
            </a:r>
            <a:r>
              <a:rPr lang="fr-FR" sz="2400" dirty="0" err="1"/>
              <a:t>kasılmalar</a:t>
            </a:r>
            <a:endParaRPr lang="fr-FR" sz="2400" dirty="0"/>
          </a:p>
          <a:p>
            <a:pPr marL="800100" lvl="1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fr-FR" sz="2400" dirty="0" err="1"/>
              <a:t>Suların</a:t>
            </a:r>
            <a:r>
              <a:rPr lang="fr-FR" sz="2400" dirty="0"/>
              <a:t> </a:t>
            </a:r>
            <a:r>
              <a:rPr lang="fr-FR" sz="2400" dirty="0" err="1"/>
              <a:t>gelmesi</a:t>
            </a:r>
            <a:endParaRPr lang="fr-FR" sz="2400" dirty="0"/>
          </a:p>
          <a:p>
            <a:pPr marL="546100" lvl="0" indent="-3429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692861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168221" y="3136612"/>
            <a:ext cx="3173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dirty="0">
                <a:solidFill>
                  <a:schemeClr val="bg1"/>
                </a:solidFill>
              </a:rPr>
              <a:t>TRAVAY VE DOĞUM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3942272" y="2176443"/>
            <a:ext cx="7649321" cy="325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Doğum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eyleminin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başında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genellikle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kasılmalar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orta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şiddette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kısa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süreli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aralıklıdır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Eylem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ilerledikçe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kasılma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süreleri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şiddeti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sıklığı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artar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Kasılmalar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başlangıçta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10–15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dakikada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gelip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15–30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saniye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sürerken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doğum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yaklaştıkça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2–3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dakikada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gelir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yaklaşık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60–90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saniye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Bu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güçlü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kasılmaların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sonucunda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rahim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ağzında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açılma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gerçekleşir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115000"/>
              </a:lnSpc>
            </a:pP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Ayrıca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bazı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gebelerde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doğumun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başladığını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gösteren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diğer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belirti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de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karında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kasılmalarla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birlikte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ağrının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hissedilmesidir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Başlangıçta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hafif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olan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kısa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süren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seyrek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olan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bu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sancılar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daha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uzun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şiddetli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sık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hale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gelir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fr-FR" sz="2000" dirty="0">
              <a:solidFill>
                <a:schemeClr val="dk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595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534390" y="2921329"/>
            <a:ext cx="280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fr-FR" sz="32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NORMAL DOĞUM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3876256" y="1680862"/>
            <a:ext cx="8166587" cy="39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200"/>
              </a:spcBef>
            </a:pPr>
            <a:r>
              <a:rPr lang="tr-T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Normal doğum;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rahimde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kasılmaların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başlaması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rahim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ağzının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açılması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ile 38-42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gebelik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haftaları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arasında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</a:t>
            </a:r>
            <a:r>
              <a:rPr lang="tr-T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ebek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eşinin</a:t>
            </a:r>
            <a:r>
              <a:rPr lang="tr-T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anne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vücudundan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ayrılarak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doğum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kanalı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yoluyla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doğmasıdır</a:t>
            </a: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Normal Doğumun </a:t>
            </a:r>
            <a:r>
              <a:rPr lang="fr-FR" b="1" u="sng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Avantajları</a:t>
            </a:r>
            <a:r>
              <a:rPr lang="fr-FR" b="1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lang="fr-FR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</a:rPr>
              <a:t>Doğum </a:t>
            </a:r>
            <a:r>
              <a:rPr lang="fr-FR" dirty="0" err="1">
                <a:solidFill>
                  <a:schemeClr val="dk1"/>
                </a:solidFill>
              </a:rPr>
              <a:t>sürecinde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vücut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tarafından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salgılanan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hormonlar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sayesinde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doğum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sonrası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sütünüz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hemen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gelir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ve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bebeğinizi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kısa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sürede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emzirilebilirsiniz</a:t>
            </a:r>
            <a:endParaRPr lang="fr-FR" dirty="0">
              <a:solidFill>
                <a:schemeClr val="dk1"/>
              </a:solidFill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dk1"/>
                </a:solidFill>
              </a:rPr>
              <a:t>Bebeğinizle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aranızdaki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duygusal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bağı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daha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kısa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sürede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kurabilirsiniz</a:t>
            </a:r>
            <a:endParaRPr lang="fr-FR" dirty="0">
              <a:solidFill>
                <a:schemeClr val="dk1"/>
              </a:solidFill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dk1"/>
                </a:solidFill>
              </a:rPr>
              <a:t>Doğumdan</a:t>
            </a:r>
            <a:r>
              <a:rPr lang="fr-FR" dirty="0">
                <a:solidFill>
                  <a:schemeClr val="dk1"/>
                </a:solidFill>
              </a:rPr>
              <a:t> sonra </a:t>
            </a:r>
            <a:r>
              <a:rPr lang="fr-FR" dirty="0" err="1">
                <a:solidFill>
                  <a:schemeClr val="dk1"/>
                </a:solidFill>
              </a:rPr>
              <a:t>günlük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hayatınıza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daha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kısa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sürede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dönebilirsiniz</a:t>
            </a:r>
            <a:endParaRPr lang="fr-FR" dirty="0">
              <a:solidFill>
                <a:schemeClr val="dk1"/>
              </a:solidFill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</a:rPr>
              <a:t>Normal </a:t>
            </a:r>
            <a:r>
              <a:rPr lang="fr-FR" dirty="0" err="1">
                <a:solidFill>
                  <a:schemeClr val="dk1"/>
                </a:solidFill>
              </a:rPr>
              <a:t>doğum</a:t>
            </a:r>
            <a:r>
              <a:rPr lang="fr-FR" dirty="0">
                <a:solidFill>
                  <a:schemeClr val="dk1"/>
                </a:solidFill>
              </a:rPr>
              <a:t>, </a:t>
            </a:r>
            <a:r>
              <a:rPr lang="fr-FR" dirty="0" err="1">
                <a:solidFill>
                  <a:schemeClr val="dk1"/>
                </a:solidFill>
              </a:rPr>
              <a:t>doğum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sayınızı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sınırlandırmaz</a:t>
            </a:r>
            <a:endParaRPr lang="fr-FR" dirty="0">
              <a:solidFill>
                <a:schemeClr val="dk1"/>
              </a:solidFill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dk1"/>
                </a:solidFill>
              </a:rPr>
              <a:t>Hastanede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kalış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süreniz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sezaryene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oranla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daha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kısadır</a:t>
            </a:r>
            <a:endParaRPr lang="fr-FR" dirty="0">
              <a:solidFill>
                <a:schemeClr val="dk1"/>
              </a:solidFill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</a:rPr>
              <a:t>Normal </a:t>
            </a:r>
            <a:r>
              <a:rPr lang="fr-FR" dirty="0" err="1">
                <a:solidFill>
                  <a:schemeClr val="dk1"/>
                </a:solidFill>
              </a:rPr>
              <a:t>doğum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yaptığınızda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bebeğinizde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solunum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sıkıntısı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görülme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ihtimali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sezaryene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göre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daha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azdır</a:t>
            </a:r>
            <a:endParaRPr lang="fr-FR" dirty="0">
              <a:solidFill>
                <a:schemeClr val="dk1"/>
              </a:solidFill>
            </a:endParaRPr>
          </a:p>
          <a:p>
            <a:pPr marL="332740" lvl="0" indent="-285750"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</a:rPr>
              <a:t>Normal </a:t>
            </a:r>
            <a:r>
              <a:rPr lang="fr-FR" dirty="0" err="1">
                <a:solidFill>
                  <a:schemeClr val="dk1"/>
                </a:solidFill>
              </a:rPr>
              <a:t>doğumda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annede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hastalık</a:t>
            </a:r>
            <a:r>
              <a:rPr lang="fr-FR" dirty="0">
                <a:solidFill>
                  <a:schemeClr val="dk1"/>
                </a:solidFill>
              </a:rPr>
              <a:t>/</a:t>
            </a:r>
            <a:r>
              <a:rPr lang="fr-FR" dirty="0" err="1">
                <a:solidFill>
                  <a:schemeClr val="dk1"/>
                </a:solidFill>
              </a:rPr>
              <a:t>sakatlık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ve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ölüm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riski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sezaryene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göre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daha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err="1">
                <a:solidFill>
                  <a:schemeClr val="dk1"/>
                </a:solidFill>
              </a:rPr>
              <a:t>azdır</a:t>
            </a:r>
            <a:r>
              <a:rPr lang="fr-FR" dirty="0">
                <a:solidFill>
                  <a:schemeClr val="dk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956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3" y="2987434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DOĞUM SONU BAKIM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3951999" y="2092432"/>
            <a:ext cx="76530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>
                <a:solidFill>
                  <a:schemeClr val="dk1"/>
                </a:solidFill>
              </a:rPr>
              <a:t>Lohusalık, d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oğumdan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hemen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sonra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başlayıp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42.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güne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kadar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devam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eden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süreçtir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Lohusalık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döneminde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anneye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sağlık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personeli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tarafından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“</a:t>
            </a:r>
            <a:r>
              <a:rPr lang="fr-FR" sz="20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Doğum </a:t>
            </a:r>
            <a:r>
              <a:rPr lang="fr-FR" sz="20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Sonu</a:t>
            </a:r>
            <a:r>
              <a:rPr lang="fr-FR" sz="20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Bakım</a:t>
            </a:r>
            <a:r>
              <a:rPr lang="fr-FR" sz="20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Yönetim</a:t>
            </a:r>
            <a:r>
              <a:rPr lang="fr-FR" sz="20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Rehberi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”ne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uygun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olarak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izlem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yapılmaktadır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lang="fr-FR" sz="2000" dirty="0"/>
          </a:p>
          <a:p>
            <a:pPr lvl="0"/>
            <a:endParaRPr lang="fr-F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/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Doğum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sonrası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bakımı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ile;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riskli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durumları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erken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dönemde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tespit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ederek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ilk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48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saat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içinde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gerçekleşen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anne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ölümlerini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önlemek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anneye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yakınlarına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lohusalık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dönemi</a:t>
            </a:r>
            <a:r>
              <a:rPr lang="fr-FR" sz="2000" dirty="0">
                <a:solidFill>
                  <a:schemeClr val="dk1"/>
                </a:solidFill>
              </a:rPr>
              <a:t>, </a:t>
            </a:r>
            <a:r>
              <a:rPr lang="fr-FR" sz="2000" dirty="0" err="1">
                <a:solidFill>
                  <a:schemeClr val="dk1"/>
                </a:solidFill>
              </a:rPr>
              <a:t>üreme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sağlığı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yöntem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kullanımı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konusunda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danışmanlık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vermek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nutrisyonel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desteğe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devam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etmek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amaçlanmaktadır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r>
              <a:rPr lang="tr-T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ohusanın</a:t>
            </a:r>
            <a:r>
              <a:rPr lang="tr-T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normal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doğum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sonrası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24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saat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sezaryen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sonrası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48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saat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hastanede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kalması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sağlanmaktadır</a:t>
            </a:r>
            <a:r>
              <a:rPr lang="fr-F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02650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5CDB8-7177-804E-AA1A-EFFF0BFF7562}"/>
              </a:ext>
            </a:extLst>
          </p:cNvPr>
          <p:cNvSpPr txBox="1"/>
          <p:nvPr/>
        </p:nvSpPr>
        <p:spPr>
          <a:xfrm>
            <a:off x="4066163" y="2988783"/>
            <a:ext cx="270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400" dirty="0"/>
              <a:t>Bu alana</a:t>
            </a:r>
          </a:p>
          <a:p>
            <a:r>
              <a:rPr lang="en-TR" sz="2400" dirty="0"/>
              <a:t>görsel</a:t>
            </a:r>
          </a:p>
          <a:p>
            <a:r>
              <a:rPr lang="en-TR" sz="2400" dirty="0"/>
              <a:t>yerleştirilebilir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6AAFE-6C0F-954C-93FF-FF6205E3704F}"/>
              </a:ext>
            </a:extLst>
          </p:cNvPr>
          <p:cNvSpPr txBox="1"/>
          <p:nvPr/>
        </p:nvSpPr>
        <p:spPr>
          <a:xfrm>
            <a:off x="296883" y="3170712"/>
            <a:ext cx="2949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DOĞUM SONU BAKIM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407588" y="2159741"/>
            <a:ext cx="4187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Tüm lohusaların doğum sonu bakımı, 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Bakanlığımızca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standart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güvenli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ve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nitelikli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hizmet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sunulması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ve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uygulamada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birlikteliğin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sağlanması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amacıyla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tr-TR" sz="2400" dirty="0">
                <a:solidFill>
                  <a:schemeClr val="dk1"/>
                </a:solidFill>
              </a:rPr>
              <a:t>hazırlanan 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“Doğum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Sonu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Bakım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Yönetim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Rehberi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” </a:t>
            </a:r>
            <a:r>
              <a:rPr lang="tr-T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 göre yapılmaktadır.</a:t>
            </a:r>
            <a:r>
              <a:rPr lang="fr-FR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lang="fr-FR" sz="2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83E5D83-4EE3-449C-9A4B-43D88055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978" y="1472540"/>
            <a:ext cx="3123988" cy="43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34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5202" y="2890391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DOĞUM SONU BAKIM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85464" y="1952707"/>
            <a:ext cx="7536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Lohusanın</a:t>
            </a:r>
            <a:r>
              <a:rPr lang="tr-T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doğumun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gerçekleştiği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sağlık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kuruluşunca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az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kez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tr-T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aburcu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olduktan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sonra da 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az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kez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izlemi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yapılmalıdır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fr-FR" sz="2400" dirty="0"/>
          </a:p>
          <a:p>
            <a:pPr lvl="0"/>
            <a:endParaRPr lang="fr-FR" sz="2400" dirty="0">
              <a:solidFill>
                <a:schemeClr val="dk1"/>
              </a:solidFill>
            </a:endParaRPr>
          </a:p>
          <a:p>
            <a:pPr lvl="0"/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Hastanede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gerçekleştirilecek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olan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doğum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sonrası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bakımda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0-1, 1-6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6-24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saatleri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arasında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izlem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yapılması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gerekmektedir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tr-T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Diğer izlemler ise 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2.-5.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günler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arası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ikinci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haftada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altıncı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haftada</a:t>
            </a:r>
            <a:r>
              <a:rPr lang="fr-FR" sz="2400" dirty="0">
                <a:solidFill>
                  <a:srgbClr val="D2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gerçekleştirilmelidir</a:t>
            </a:r>
            <a:r>
              <a:rPr lang="fr-F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47675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6C641D-181A-CF4D-A8EA-F15BA073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05395" y="3028890"/>
            <a:ext cx="401639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TEŞEKKÜRLER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215391" y="3013502"/>
            <a:ext cx="2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DOĞUM ÖNCESİ BAKIM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53169" y="2191849"/>
            <a:ext cx="7455902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fr-FR" sz="2800" b="1" dirty="0"/>
              <a:t>GEBELİK  İZLEMLERİ</a:t>
            </a:r>
            <a:endParaRPr lang="tr-TR" sz="2800" b="1" dirty="0"/>
          </a:p>
          <a:p>
            <a:pPr lvl="0"/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</a:t>
            </a:r>
            <a:r>
              <a:rPr lang="tr-T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lerin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izlemleri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en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az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dört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kez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yapılmaktadır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Birinci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izlem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gebeliğin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14.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haftasına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kadar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endParaRPr lang="fr-FR" sz="2400" dirty="0"/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İkinci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izlem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18-24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haftalar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arasında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</a:t>
            </a:r>
            <a:endParaRPr lang="fr-FR" sz="2400" dirty="0"/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Üçüncü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izlem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28-32.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haftalar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arasında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Dördüncü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izlem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ise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36-38.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haftalar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arasında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gerçekleştirilmektedir</a:t>
            </a:r>
            <a:r>
              <a:rPr lang="fr-FR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br>
              <a:rPr lang="fr-FR" sz="2400" dirty="0">
                <a:ea typeface="Times New Roman"/>
                <a:cs typeface="Times New Roman"/>
                <a:sym typeface="Times New Roman"/>
              </a:rPr>
            </a:br>
            <a:br>
              <a:rPr lang="fr-FR" sz="2400" b="1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0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429147" y="2690613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DOĞUM ÖNCESİ BAKIM DANIŞMANLIĞI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29418" y="2690613"/>
            <a:ext cx="7455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/>
            <a:r>
              <a:rPr lang="fr-FR" sz="2400" dirty="0" err="1"/>
              <a:t>Gebeliğin</a:t>
            </a:r>
            <a:r>
              <a:rPr lang="fr-FR" sz="2400" dirty="0"/>
              <a:t> </a:t>
            </a:r>
            <a:r>
              <a:rPr lang="fr-FR" sz="2400" dirty="0" err="1"/>
              <a:t>sağlıklı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şekilde</a:t>
            </a:r>
            <a:r>
              <a:rPr lang="fr-FR" sz="2400" dirty="0"/>
              <a:t> </a:t>
            </a:r>
            <a:r>
              <a:rPr lang="fr-FR" sz="2400" dirty="0" err="1"/>
              <a:t>sürdürülebilmesi</a:t>
            </a:r>
            <a:r>
              <a:rPr lang="fr-FR" sz="2400" dirty="0"/>
              <a:t> </a:t>
            </a:r>
            <a:r>
              <a:rPr lang="fr-FR" sz="2400" dirty="0" err="1"/>
              <a:t>için</a:t>
            </a:r>
            <a:r>
              <a:rPr lang="fr-FR" sz="2400" dirty="0"/>
              <a:t> </a:t>
            </a:r>
            <a:r>
              <a:rPr lang="fr-FR" sz="2400" dirty="0" err="1"/>
              <a:t>gebelere</a:t>
            </a:r>
            <a:r>
              <a:rPr lang="fr-FR" sz="2400" dirty="0"/>
              <a:t> </a:t>
            </a:r>
            <a:r>
              <a:rPr lang="fr-FR" sz="2400" dirty="0" err="1"/>
              <a:t>ve</a:t>
            </a:r>
            <a:r>
              <a:rPr lang="fr-FR" sz="2400" dirty="0"/>
              <a:t> </a:t>
            </a:r>
            <a:r>
              <a:rPr lang="fr-FR" sz="2400" dirty="0" err="1"/>
              <a:t>mümkünse</a:t>
            </a:r>
            <a:r>
              <a:rPr lang="fr-FR" sz="2400" dirty="0"/>
              <a:t>  </a:t>
            </a:r>
            <a:r>
              <a:rPr lang="fr-FR" sz="2400" dirty="0" err="1"/>
              <a:t>yanında</a:t>
            </a:r>
            <a:r>
              <a:rPr lang="fr-FR" sz="2400" dirty="0"/>
              <a:t> </a:t>
            </a:r>
            <a:r>
              <a:rPr lang="fr-FR" sz="2400" dirty="0" err="1"/>
              <a:t>eşi</a:t>
            </a:r>
            <a:r>
              <a:rPr lang="fr-FR" sz="2400" dirty="0"/>
              <a:t>, aile </a:t>
            </a:r>
            <a:r>
              <a:rPr lang="fr-FR" sz="2400" dirty="0" err="1"/>
              <a:t>büyüklerinden</a:t>
            </a:r>
            <a:r>
              <a:rPr lang="fr-FR" sz="2400" dirty="0"/>
              <a:t> </a:t>
            </a:r>
            <a:r>
              <a:rPr lang="fr-FR" sz="2400" dirty="0" err="1"/>
              <a:t>biri</a:t>
            </a:r>
            <a:r>
              <a:rPr lang="fr-FR" sz="2400" dirty="0"/>
              <a:t> ile </a:t>
            </a:r>
            <a:r>
              <a:rPr lang="fr-FR" sz="2400" dirty="0" err="1"/>
              <a:t>birlikte</a:t>
            </a:r>
            <a:r>
              <a:rPr lang="fr-FR" sz="2400" dirty="0"/>
              <a:t> </a:t>
            </a:r>
            <a:r>
              <a:rPr lang="fr-FR" sz="2400" dirty="0" err="1"/>
              <a:t>sağlık</a:t>
            </a:r>
            <a:r>
              <a:rPr lang="fr-FR" sz="2400" dirty="0"/>
              <a:t> </a:t>
            </a:r>
            <a:r>
              <a:rPr lang="fr-FR" sz="2400" dirty="0" err="1"/>
              <a:t>personeli</a:t>
            </a:r>
            <a:r>
              <a:rPr lang="fr-FR" sz="2400" dirty="0"/>
              <a:t> </a:t>
            </a:r>
            <a:r>
              <a:rPr lang="fr-FR" sz="2400" dirty="0" err="1"/>
              <a:t>tarafından</a:t>
            </a:r>
            <a:r>
              <a:rPr lang="fr-FR" sz="2400" dirty="0"/>
              <a:t> </a:t>
            </a:r>
            <a:r>
              <a:rPr lang="fr-FR" sz="2400" dirty="0" err="1"/>
              <a:t>danışmanlık</a:t>
            </a:r>
            <a:r>
              <a:rPr lang="fr-FR" sz="2400" dirty="0"/>
              <a:t> </a:t>
            </a:r>
            <a:r>
              <a:rPr lang="fr-FR" sz="2400" dirty="0" err="1"/>
              <a:t>verilmelidir</a:t>
            </a:r>
            <a:r>
              <a:rPr lang="fr-FR" sz="2400" dirty="0"/>
              <a:t>. </a:t>
            </a:r>
            <a:br>
              <a:rPr lang="fr-FR" sz="2400" b="1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15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215391" y="3013502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29418" y="2690613"/>
            <a:ext cx="7455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ea typeface="Times New Roman"/>
                <a:cs typeface="Times New Roman"/>
                <a:sym typeface="Times New Roman"/>
              </a:rPr>
              <a:t>. </a:t>
            </a:r>
            <a:br>
              <a:rPr lang="fr-FR" sz="2400" dirty="0">
                <a:ea typeface="Times New Roman"/>
                <a:cs typeface="Times New Roman"/>
                <a:sym typeface="Times New Roman"/>
              </a:rPr>
            </a:br>
            <a:br>
              <a:rPr lang="fr-FR" sz="2400" b="1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</a:br>
            <a:endParaRPr lang="en-US" sz="2400" dirty="0"/>
          </a:p>
        </p:txBody>
      </p:sp>
      <p:grpSp>
        <p:nvGrpSpPr>
          <p:cNvPr id="5" name="Google Shape;133;p23"/>
          <p:cNvGrpSpPr/>
          <p:nvPr/>
        </p:nvGrpSpPr>
        <p:grpSpPr>
          <a:xfrm>
            <a:off x="4068737" y="1520041"/>
            <a:ext cx="7650340" cy="1353788"/>
            <a:chOff x="628093" y="386"/>
            <a:chExt cx="6952724" cy="1655410"/>
          </a:xfrm>
        </p:grpSpPr>
        <p:sp>
          <p:nvSpPr>
            <p:cNvPr id="6" name="Google Shape;134;p23"/>
            <p:cNvSpPr/>
            <p:nvPr/>
          </p:nvSpPr>
          <p:spPr>
            <a:xfrm>
              <a:off x="628093" y="386"/>
              <a:ext cx="1655410" cy="1655410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5;p23"/>
            <p:cNvSpPr txBox="1"/>
            <p:nvPr/>
          </p:nvSpPr>
          <p:spPr>
            <a:xfrm>
              <a:off x="628093" y="386"/>
              <a:ext cx="1655410" cy="1655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100" tIns="24125" rIns="9110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Yorgunluk</a:t>
              </a: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6;p23"/>
            <p:cNvSpPr/>
            <p:nvPr/>
          </p:nvSpPr>
          <p:spPr>
            <a:xfrm>
              <a:off x="1952422" y="386"/>
              <a:ext cx="1655410" cy="1655410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7;p23"/>
            <p:cNvSpPr txBox="1"/>
            <p:nvPr/>
          </p:nvSpPr>
          <p:spPr>
            <a:xfrm>
              <a:off x="1952422" y="386"/>
              <a:ext cx="1655410" cy="1655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100" tIns="24125" rIns="9110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Bulantı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ve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Kusma</a:t>
              </a: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;p23"/>
            <p:cNvSpPr/>
            <p:nvPr/>
          </p:nvSpPr>
          <p:spPr>
            <a:xfrm>
              <a:off x="3276750" y="386"/>
              <a:ext cx="1655410" cy="1655410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9;p23"/>
            <p:cNvSpPr txBox="1"/>
            <p:nvPr/>
          </p:nvSpPr>
          <p:spPr>
            <a:xfrm>
              <a:off x="3276750" y="386"/>
              <a:ext cx="1655410" cy="1655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100" tIns="24125" rIns="91100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Sık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İdrara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Çıkma</a:t>
              </a: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0;p23"/>
            <p:cNvSpPr/>
            <p:nvPr/>
          </p:nvSpPr>
          <p:spPr>
            <a:xfrm>
              <a:off x="4601079" y="386"/>
              <a:ext cx="1655410" cy="1655410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;p23"/>
            <p:cNvSpPr txBox="1"/>
            <p:nvPr/>
          </p:nvSpPr>
          <p:spPr>
            <a:xfrm>
              <a:off x="4601079" y="386"/>
              <a:ext cx="1655410" cy="1655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100" tIns="24125" rIns="91100" bIns="24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Baş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Dönmesi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2;p23"/>
            <p:cNvSpPr/>
            <p:nvPr/>
          </p:nvSpPr>
          <p:spPr>
            <a:xfrm>
              <a:off x="5925407" y="386"/>
              <a:ext cx="1655410" cy="1655410"/>
            </a:xfrm>
            <a:prstGeom prst="ellipse">
              <a:avLst/>
            </a:prstGeom>
            <a:solidFill>
              <a:srgbClr val="F79543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3"/>
            <p:cNvSpPr txBox="1"/>
            <p:nvPr/>
          </p:nvSpPr>
          <p:spPr>
            <a:xfrm>
              <a:off x="5925407" y="386"/>
              <a:ext cx="1655410" cy="1655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100" tIns="24125" rIns="91100" bIns="24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Varis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ve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Hemoroid</a:t>
              </a: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44;p23"/>
          <p:cNvGrpSpPr/>
          <p:nvPr/>
        </p:nvGrpSpPr>
        <p:grpSpPr>
          <a:xfrm>
            <a:off x="4068737" y="2873829"/>
            <a:ext cx="7733467" cy="1472540"/>
            <a:chOff x="216019" y="421"/>
            <a:chExt cx="7488840" cy="1655340"/>
          </a:xfrm>
        </p:grpSpPr>
        <p:sp>
          <p:nvSpPr>
            <p:cNvPr id="19" name="Google Shape;145;p23"/>
            <p:cNvSpPr/>
            <p:nvPr/>
          </p:nvSpPr>
          <p:spPr>
            <a:xfrm>
              <a:off x="216019" y="421"/>
              <a:ext cx="1655340" cy="1655340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3"/>
            <p:cNvSpPr txBox="1"/>
            <p:nvPr/>
          </p:nvSpPr>
          <p:spPr>
            <a:xfrm>
              <a:off x="216019" y="421"/>
              <a:ext cx="1655340" cy="165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075" tIns="24125" rIns="910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Kabızlık</a:t>
              </a: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7;p23"/>
            <p:cNvSpPr/>
            <p:nvPr/>
          </p:nvSpPr>
          <p:spPr>
            <a:xfrm>
              <a:off x="1540291" y="421"/>
              <a:ext cx="1655340" cy="1655340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3"/>
            <p:cNvSpPr txBox="1"/>
            <p:nvPr/>
          </p:nvSpPr>
          <p:spPr>
            <a:xfrm>
              <a:off x="1540291" y="421"/>
              <a:ext cx="1655340" cy="165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075" tIns="24125" rIns="91075" bIns="24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Mide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endParaRPr lang="tr-TR"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Yanması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9;p23"/>
            <p:cNvSpPr/>
            <p:nvPr/>
          </p:nvSpPr>
          <p:spPr>
            <a:xfrm>
              <a:off x="2864563" y="421"/>
              <a:ext cx="1789803" cy="1655340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;p23"/>
            <p:cNvSpPr txBox="1"/>
            <p:nvPr/>
          </p:nvSpPr>
          <p:spPr>
            <a:xfrm>
              <a:off x="2864563" y="421"/>
              <a:ext cx="1789803" cy="165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075" tIns="24125" rIns="91075" bIns="24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Bacaklarda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Kramplar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1;p23"/>
            <p:cNvSpPr/>
            <p:nvPr/>
          </p:nvSpPr>
          <p:spPr>
            <a:xfrm>
              <a:off x="4323298" y="421"/>
              <a:ext cx="1655340" cy="1655340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2;p23"/>
            <p:cNvSpPr txBox="1"/>
            <p:nvPr/>
          </p:nvSpPr>
          <p:spPr>
            <a:xfrm>
              <a:off x="4323298" y="421"/>
              <a:ext cx="1655340" cy="165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075" tIns="24125" rIns="91075" bIns="24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Nefes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endParaRPr lang="tr-TR"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Darlığı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3;p23"/>
            <p:cNvSpPr/>
            <p:nvPr/>
          </p:nvSpPr>
          <p:spPr>
            <a:xfrm>
              <a:off x="5647570" y="421"/>
              <a:ext cx="2057289" cy="1655340"/>
            </a:xfrm>
            <a:prstGeom prst="ellipse">
              <a:avLst/>
            </a:prstGeom>
            <a:solidFill>
              <a:srgbClr val="F79543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4;p23"/>
            <p:cNvSpPr txBox="1"/>
            <p:nvPr/>
          </p:nvSpPr>
          <p:spPr>
            <a:xfrm>
              <a:off x="5647570" y="421"/>
              <a:ext cx="2057289" cy="165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075" tIns="24125" rIns="910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Ciltteki</a:t>
              </a:r>
              <a:r>
                <a:rPr lang="fr-FR" sz="19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9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Değişiklikler</a:t>
              </a:r>
              <a:endParaRPr dirty="0"/>
            </a:p>
          </p:txBody>
        </p:sp>
      </p:grpSp>
      <p:grpSp>
        <p:nvGrpSpPr>
          <p:cNvPr id="29" name="Google Shape;155;p23"/>
          <p:cNvGrpSpPr/>
          <p:nvPr/>
        </p:nvGrpSpPr>
        <p:grpSpPr>
          <a:xfrm>
            <a:off x="4068737" y="4346369"/>
            <a:ext cx="7904221" cy="1401290"/>
            <a:chOff x="-129998" y="104689"/>
            <a:chExt cx="7904221" cy="1779460"/>
          </a:xfrm>
        </p:grpSpPr>
        <p:sp>
          <p:nvSpPr>
            <p:cNvPr id="30" name="Google Shape;156;p23"/>
            <p:cNvSpPr/>
            <p:nvPr/>
          </p:nvSpPr>
          <p:spPr>
            <a:xfrm>
              <a:off x="2640" y="104903"/>
              <a:ext cx="1779033" cy="1779033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7;p23"/>
            <p:cNvSpPr txBox="1"/>
            <p:nvPr/>
          </p:nvSpPr>
          <p:spPr>
            <a:xfrm>
              <a:off x="-129998" y="104904"/>
              <a:ext cx="1786273" cy="1779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900" tIns="22850" rIns="979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 dirty="0" err="1">
                  <a:solidFill>
                    <a:schemeClr val="dk1"/>
                  </a:solidFill>
                  <a:ea typeface="Arial"/>
                  <a:cs typeface="Arial" panose="020B0604020202020204" pitchFamily="34" charset="0"/>
                  <a:sym typeface="Arial"/>
                </a:rPr>
                <a:t>M</a:t>
              </a:r>
              <a:r>
                <a:rPr lang="fr-FR" sz="1800" dirty="0" err="1">
                  <a:solidFill>
                    <a:schemeClr val="dk1"/>
                  </a:solidFill>
                  <a:cs typeface="Arial" panose="020B0604020202020204" pitchFamily="34" charset="0"/>
                </a:rPr>
                <a:t>emelerde</a:t>
              </a:r>
              <a:endParaRPr sz="1800" dirty="0">
                <a:solidFill>
                  <a:schemeClr val="dk1"/>
                </a:solidFill>
                <a:cs typeface="Arial" panose="020B060402020202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dirty="0" err="1">
                  <a:solidFill>
                    <a:schemeClr val="dk1"/>
                  </a:solidFill>
                  <a:cs typeface="Arial" panose="020B0604020202020204" pitchFamily="34" charset="0"/>
                </a:rPr>
                <a:t>Hassasiyet</a:t>
              </a: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8;p23"/>
            <p:cNvSpPr/>
            <p:nvPr/>
          </p:nvSpPr>
          <p:spPr>
            <a:xfrm>
              <a:off x="1425867" y="104689"/>
              <a:ext cx="2078676" cy="1779460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;p23"/>
            <p:cNvSpPr txBox="1"/>
            <p:nvPr/>
          </p:nvSpPr>
          <p:spPr>
            <a:xfrm>
              <a:off x="1425867" y="104689"/>
              <a:ext cx="2078676" cy="1779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900" tIns="22850" rIns="979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Meme</a:t>
              </a:r>
              <a:r>
                <a:rPr lang="fr-FR" sz="1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endParaRPr lang="tr-TR"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Başında</a:t>
              </a:r>
              <a:r>
                <a:rPr lang="fr-FR" sz="1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fr-FR" sz="1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Belirginleşme</a:t>
              </a: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60;p23"/>
            <p:cNvSpPr/>
            <p:nvPr/>
          </p:nvSpPr>
          <p:spPr>
            <a:xfrm>
              <a:off x="3148736" y="104903"/>
              <a:ext cx="1779033" cy="1779033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1;p23"/>
            <p:cNvSpPr txBox="1"/>
            <p:nvPr/>
          </p:nvSpPr>
          <p:spPr>
            <a:xfrm>
              <a:off x="3148736" y="104903"/>
              <a:ext cx="1779033" cy="1779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900" tIns="22850" rIns="97900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dirty="0" err="1">
                  <a:solidFill>
                    <a:schemeClr val="dk1"/>
                  </a:solidFill>
                </a:rPr>
                <a:t>Ağız</a:t>
              </a:r>
              <a:r>
                <a:rPr lang="fr-FR" sz="1800" dirty="0">
                  <a:solidFill>
                    <a:schemeClr val="dk1"/>
                  </a:solidFill>
                </a:rPr>
                <a:t> </a:t>
              </a:r>
              <a:r>
                <a:rPr lang="fr-FR" sz="1800" dirty="0" err="1">
                  <a:solidFill>
                    <a:schemeClr val="dk1"/>
                  </a:solidFill>
                </a:rPr>
                <a:t>Sütü</a:t>
              </a:r>
              <a:r>
                <a:rPr lang="fr-FR" sz="1800" dirty="0">
                  <a:solidFill>
                    <a:schemeClr val="dk1"/>
                  </a:solidFill>
                </a:rPr>
                <a:t> (</a:t>
              </a:r>
              <a:r>
                <a:rPr lang="fr-FR" sz="1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Kolostrum</a:t>
              </a:r>
              <a:r>
                <a:rPr lang="fr-FR" sz="1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) </a:t>
              </a:r>
              <a:r>
                <a:rPr lang="fr-FR" sz="1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Salınımı</a:t>
              </a: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62;p23"/>
            <p:cNvSpPr/>
            <p:nvPr/>
          </p:nvSpPr>
          <p:spPr>
            <a:xfrm>
              <a:off x="4571963" y="104903"/>
              <a:ext cx="1779033" cy="1779033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;p23"/>
            <p:cNvSpPr txBox="1"/>
            <p:nvPr/>
          </p:nvSpPr>
          <p:spPr>
            <a:xfrm>
              <a:off x="4571963" y="104903"/>
              <a:ext cx="1779033" cy="1779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900" tIns="22850" rIns="97900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dirty="0" err="1">
                  <a:solidFill>
                    <a:schemeClr val="dk1"/>
                  </a:solidFill>
                </a:rPr>
                <a:t>Aşırı</a:t>
              </a:r>
              <a:r>
                <a:rPr lang="fr-FR" sz="1800" dirty="0">
                  <a:solidFill>
                    <a:schemeClr val="dk1"/>
                  </a:solidFill>
                </a:rPr>
                <a:t> </a:t>
              </a:r>
              <a:r>
                <a:rPr lang="fr-FR" sz="1800" dirty="0" err="1">
                  <a:solidFill>
                    <a:schemeClr val="dk1"/>
                  </a:solidFill>
                </a:rPr>
                <a:t>Tükürük</a:t>
              </a:r>
              <a:r>
                <a:rPr lang="fr-FR" sz="1800" dirty="0">
                  <a:solidFill>
                    <a:schemeClr val="dk1"/>
                  </a:solidFill>
                </a:rPr>
                <a:t> </a:t>
              </a:r>
              <a:r>
                <a:rPr lang="fr-FR" sz="1800" dirty="0" err="1">
                  <a:solidFill>
                    <a:schemeClr val="dk1"/>
                  </a:solidFill>
                </a:rPr>
                <a:t>Salınımı</a:t>
              </a: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4;p23"/>
            <p:cNvSpPr/>
            <p:nvPr/>
          </p:nvSpPr>
          <p:spPr>
            <a:xfrm>
              <a:off x="5995190" y="104903"/>
              <a:ext cx="1779033" cy="1779033"/>
            </a:xfrm>
            <a:prstGeom prst="ellipse">
              <a:avLst/>
            </a:prstGeom>
            <a:solidFill>
              <a:srgbClr val="F79543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5;p23"/>
            <p:cNvSpPr txBox="1"/>
            <p:nvPr/>
          </p:nvSpPr>
          <p:spPr>
            <a:xfrm>
              <a:off x="5995190" y="104903"/>
              <a:ext cx="1779033" cy="1779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900" tIns="22850" rIns="979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Pika</a:t>
              </a:r>
              <a:endParaRPr sz="1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64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369770" y="2909647"/>
            <a:ext cx="2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fr-FR" sz="3200" b="1" dirty="0">
                <a:solidFill>
                  <a:schemeClr val="bg1"/>
                </a:solidFill>
              </a:rPr>
              <a:t>GEBELİĞE BAĞLI OLAĞAN YAKINMALAR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34597" y="1742608"/>
            <a:ext cx="72658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2800" b="1" dirty="0"/>
              <a:t>Yorgunluk</a:t>
            </a:r>
            <a:br>
              <a:rPr lang="fr-FR" sz="2400" b="1" dirty="0">
                <a:latin typeface="+mj-lt"/>
                <a:ea typeface="Times New Roman"/>
                <a:cs typeface="Times New Roman"/>
                <a:sym typeface="Times New Roman"/>
              </a:rPr>
            </a:br>
            <a:endParaRPr lang="tr-TR" sz="24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fr-FR" sz="2400" dirty="0"/>
              <a:t>Gebelikteki en </a:t>
            </a:r>
            <a:r>
              <a:rPr lang="fr-FR" sz="2400" dirty="0" err="1"/>
              <a:t>erken</a:t>
            </a:r>
            <a:r>
              <a:rPr lang="fr-FR" sz="2400" dirty="0"/>
              <a:t> </a:t>
            </a:r>
            <a:r>
              <a:rPr lang="fr-FR" sz="2400" dirty="0" err="1"/>
              <a:t>yakınmadır</a:t>
            </a:r>
            <a:r>
              <a:rPr lang="fr-FR" sz="2400" dirty="0"/>
              <a:t>.</a:t>
            </a:r>
            <a:r>
              <a:rPr lang="tr-TR" sz="2400" dirty="0"/>
              <a:t> </a:t>
            </a:r>
            <a:r>
              <a:rPr lang="fr-FR" sz="2400" dirty="0" err="1"/>
              <a:t>Gebelik</a:t>
            </a:r>
            <a:r>
              <a:rPr lang="tr-TR" sz="2400" dirty="0"/>
              <a:t>,</a:t>
            </a:r>
            <a:r>
              <a:rPr lang="fr-FR" sz="2400" dirty="0"/>
              <a:t> </a:t>
            </a:r>
            <a:r>
              <a:rPr lang="fr-FR" sz="2400" dirty="0" err="1"/>
              <a:t>daha</a:t>
            </a:r>
            <a:r>
              <a:rPr lang="fr-FR" sz="2400" dirty="0"/>
              <a:t> </a:t>
            </a:r>
            <a:r>
              <a:rPr lang="fr-FR" sz="2400" dirty="0" err="1"/>
              <a:t>çok</a:t>
            </a:r>
            <a:r>
              <a:rPr lang="fr-FR" sz="2400" dirty="0"/>
              <a:t> </a:t>
            </a:r>
            <a:r>
              <a:rPr lang="fr-FR" sz="2400" dirty="0" err="1"/>
              <a:t>dinlenmeye</a:t>
            </a:r>
            <a:r>
              <a:rPr lang="fr-FR" sz="2400" dirty="0"/>
              <a:t> </a:t>
            </a:r>
            <a:r>
              <a:rPr lang="fr-FR" sz="2400" dirty="0" err="1"/>
              <a:t>ihtiyaç</a:t>
            </a:r>
            <a:r>
              <a:rPr lang="fr-FR" sz="2400" dirty="0"/>
              <a:t> </a:t>
            </a:r>
            <a:r>
              <a:rPr lang="fr-FR" sz="2400" dirty="0" err="1"/>
              <a:t>duyulan</a:t>
            </a:r>
            <a:r>
              <a:rPr lang="fr-FR" sz="2400" dirty="0"/>
              <a:t> </a:t>
            </a:r>
            <a:r>
              <a:rPr lang="fr-FR" sz="2400" dirty="0" err="1"/>
              <a:t>bir</a:t>
            </a:r>
            <a:r>
              <a:rPr lang="fr-FR" sz="2400" dirty="0"/>
              <a:t> </a:t>
            </a:r>
            <a:r>
              <a:rPr lang="fr-FR" sz="2400" dirty="0" err="1"/>
              <a:t>dönemdir</a:t>
            </a:r>
            <a:r>
              <a:rPr lang="fr-FR" sz="2400" dirty="0"/>
              <a:t>.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tr-TR" sz="2400" dirty="0"/>
              <a:t>         </a:t>
            </a:r>
            <a:r>
              <a:rPr lang="fr-FR" sz="2400" dirty="0" err="1"/>
              <a:t>Gebelere</a:t>
            </a:r>
            <a:r>
              <a:rPr lang="fr-FR" sz="2400" dirty="0"/>
              <a:t>; 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 err="1"/>
              <a:t>Gece</a:t>
            </a:r>
            <a:r>
              <a:rPr lang="fr-FR" sz="2400" dirty="0"/>
              <a:t> en </a:t>
            </a:r>
            <a:r>
              <a:rPr lang="fr-FR" sz="2400" dirty="0" err="1"/>
              <a:t>az</a:t>
            </a:r>
            <a:r>
              <a:rPr lang="fr-FR" sz="2400" dirty="0"/>
              <a:t> 8 </a:t>
            </a:r>
            <a:r>
              <a:rPr lang="fr-FR" sz="2400" dirty="0" err="1"/>
              <a:t>saat</a:t>
            </a:r>
            <a:r>
              <a:rPr lang="fr-FR" sz="2400" dirty="0"/>
              <a:t>  </a:t>
            </a:r>
            <a:r>
              <a:rPr lang="fr-FR" sz="2400" dirty="0" err="1"/>
              <a:t>uyumaları</a:t>
            </a:r>
            <a:endParaRPr lang="fr-FR" sz="2400" dirty="0"/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 err="1"/>
              <a:t>Mümkünse</a:t>
            </a:r>
            <a:r>
              <a:rPr lang="fr-FR" sz="2400" dirty="0"/>
              <a:t> </a:t>
            </a:r>
            <a:r>
              <a:rPr lang="fr-FR" sz="2400" dirty="0" err="1"/>
              <a:t>gün</a:t>
            </a:r>
            <a:r>
              <a:rPr lang="fr-FR" sz="2400" dirty="0"/>
              <a:t> </a:t>
            </a:r>
            <a:r>
              <a:rPr lang="fr-FR" sz="2400" dirty="0" err="1"/>
              <a:t>içinde</a:t>
            </a:r>
            <a:r>
              <a:rPr lang="fr-FR" sz="2400" dirty="0"/>
              <a:t> </a:t>
            </a:r>
            <a:r>
              <a:rPr lang="fr-FR" sz="2400" dirty="0" err="1"/>
              <a:t>sık</a:t>
            </a:r>
            <a:r>
              <a:rPr lang="fr-FR" sz="2400" dirty="0"/>
              <a:t> </a:t>
            </a:r>
            <a:r>
              <a:rPr lang="fr-FR" sz="2400" dirty="0" err="1"/>
              <a:t>aralıklarla</a:t>
            </a:r>
            <a:r>
              <a:rPr lang="fr-FR" sz="2400" dirty="0"/>
              <a:t> </a:t>
            </a:r>
            <a:r>
              <a:rPr lang="fr-FR" sz="2400" dirty="0" err="1"/>
              <a:t>dinlenmeleri</a:t>
            </a:r>
            <a:endParaRPr lang="fr-FR" sz="2400" dirty="0"/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r-FR" sz="2400" dirty="0"/>
              <a:t>Sol </a:t>
            </a:r>
            <a:r>
              <a:rPr lang="fr-FR" sz="2400" dirty="0" err="1"/>
              <a:t>yan</a:t>
            </a:r>
            <a:r>
              <a:rPr lang="fr-FR" sz="2400" dirty="0"/>
              <a:t> </a:t>
            </a:r>
            <a:r>
              <a:rPr lang="fr-FR" sz="2400" dirty="0" err="1"/>
              <a:t>pozisyonda</a:t>
            </a:r>
            <a:r>
              <a:rPr lang="fr-FR" sz="2400" dirty="0"/>
              <a:t> </a:t>
            </a:r>
            <a:r>
              <a:rPr lang="fr-FR" sz="2400" dirty="0" err="1"/>
              <a:t>yatmaları</a:t>
            </a:r>
            <a:r>
              <a:rPr lang="fr-FR" sz="2400" dirty="0"/>
              <a:t> </a:t>
            </a:r>
            <a:endParaRPr lang="tr-TR" sz="2400" dirty="0"/>
          </a:p>
          <a:p>
            <a:pPr lvl="1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fr-FR" sz="2400" dirty="0" err="1"/>
              <a:t>önerilmelidir</a:t>
            </a:r>
            <a:r>
              <a:rPr lang="fr-FR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24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2541</Words>
  <Application>Microsoft Macintosh PowerPoint</Application>
  <PresentationFormat>Widescreen</PresentationFormat>
  <Paragraphs>327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Zinnur Vapur</cp:lastModifiedBy>
  <cp:revision>179</cp:revision>
  <dcterms:created xsi:type="dcterms:W3CDTF">2020-11-02T08:42:42Z</dcterms:created>
  <dcterms:modified xsi:type="dcterms:W3CDTF">2021-09-12T18:20:38Z</dcterms:modified>
</cp:coreProperties>
</file>